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2"/>
  </p:notesMasterIdLst>
  <p:sldIdLst>
    <p:sldId id="256" r:id="rId2"/>
    <p:sldId id="306" r:id="rId3"/>
    <p:sldId id="354" r:id="rId4"/>
    <p:sldId id="376" r:id="rId5"/>
    <p:sldId id="375" r:id="rId6"/>
    <p:sldId id="377" r:id="rId7"/>
    <p:sldId id="378" r:id="rId8"/>
    <p:sldId id="381" r:id="rId9"/>
    <p:sldId id="379" r:id="rId10"/>
    <p:sldId id="380" r:id="rId11"/>
    <p:sldId id="383" r:id="rId12"/>
    <p:sldId id="374" r:id="rId13"/>
    <p:sldId id="385" r:id="rId14"/>
    <p:sldId id="386" r:id="rId15"/>
    <p:sldId id="388" r:id="rId16"/>
    <p:sldId id="390" r:id="rId17"/>
    <p:sldId id="389" r:id="rId18"/>
    <p:sldId id="391" r:id="rId19"/>
    <p:sldId id="392" r:id="rId20"/>
    <p:sldId id="394" r:id="rId21"/>
    <p:sldId id="395" r:id="rId22"/>
    <p:sldId id="393" r:id="rId23"/>
    <p:sldId id="396" r:id="rId24"/>
    <p:sldId id="397" r:id="rId25"/>
    <p:sldId id="398" r:id="rId26"/>
    <p:sldId id="399" r:id="rId27"/>
    <p:sldId id="400" r:id="rId28"/>
    <p:sldId id="401" r:id="rId29"/>
    <p:sldId id="402" r:id="rId30"/>
    <p:sldId id="261" r:id="rId31"/>
  </p:sldIdLst>
  <p:sldSz cx="12192000" cy="6858000"/>
  <p:notesSz cx="6850063" cy="9982200"/>
  <p:embeddedFontLst>
    <p:embeddedFont>
      <p:font typeface="AppleSDGothicNeoB00" panose="02000503000000000000" pitchFamily="2" charset="-128"/>
      <p:regular r:id="rId33"/>
    </p:embeddedFont>
    <p:embeddedFont>
      <p:font typeface="AppleSDGothicNeoM00" panose="02000503000000000000" pitchFamily="2" charset="-128"/>
      <p:regular r:id="rId34"/>
    </p:embeddedFont>
    <p:embeddedFont>
      <p:font typeface="HY견고딕" panose="02030600000101010101" pitchFamily="18" charset="-127"/>
      <p:regular r:id="rId35"/>
    </p:embeddedFont>
    <p:embeddedFont>
      <p:font typeface="맑은 고딕" panose="020B0503020000020004" pitchFamily="34" charset="-127"/>
      <p:regular r:id="rId36"/>
      <p:bold r:id="rId3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23" autoAdjust="0"/>
    <p:restoredTop sz="83353" autoAdjust="0"/>
  </p:normalViewPr>
  <p:slideViewPr>
    <p:cSldViewPr snapToGrid="0">
      <p:cViewPr varScale="1">
        <p:scale>
          <a:sx n="86" d="100"/>
          <a:sy n="86" d="100"/>
        </p:scale>
        <p:origin x="144" y="19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68361" cy="50084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0117" y="0"/>
            <a:ext cx="2968361" cy="50084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BCD449-48BC-4AEA-A4D9-1F49661391C3}" type="datetimeFigureOut">
              <a:rPr lang="ko-KR" altLang="en-US" smtClean="0"/>
              <a:t>2021-07-21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31800" y="1247775"/>
            <a:ext cx="5988050" cy="33686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007" y="4803934"/>
            <a:ext cx="5480050" cy="393049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81358"/>
            <a:ext cx="2968361" cy="50084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0117" y="9481358"/>
            <a:ext cx="2968361" cy="50084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9EF64B-F7BD-4EC7-A79C-BD7E99AC94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14529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9EF64B-F7BD-4EC7-A79C-BD7E99AC9481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61863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9EF64B-F7BD-4EC7-A79C-BD7E99AC9481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45154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9EF64B-F7BD-4EC7-A79C-BD7E99AC9481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90467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9EF64B-F7BD-4EC7-A79C-BD7E99AC9481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63095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9EF64B-F7BD-4EC7-A79C-BD7E99AC9481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19919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9EF64B-F7BD-4EC7-A79C-BD7E99AC9481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41576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9EF64B-F7BD-4EC7-A79C-BD7E99AC9481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47126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9EF64B-F7BD-4EC7-A79C-BD7E99AC9481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88740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9EF64B-F7BD-4EC7-A79C-BD7E99AC9481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696367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9EF64B-F7BD-4EC7-A79C-BD7E99AC9481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57652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9EF64B-F7BD-4EC7-A79C-BD7E99AC9481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1912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9EF64B-F7BD-4EC7-A79C-BD7E99AC9481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623294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9EF64B-F7BD-4EC7-A79C-BD7E99AC9481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205294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9EF64B-F7BD-4EC7-A79C-BD7E99AC9481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662592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9EF64B-F7BD-4EC7-A79C-BD7E99AC9481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001548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9EF64B-F7BD-4EC7-A79C-BD7E99AC9481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785737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9EF64B-F7BD-4EC7-A79C-BD7E99AC9481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917511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9EF64B-F7BD-4EC7-A79C-BD7E99AC9481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938316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9EF64B-F7BD-4EC7-A79C-BD7E99AC9481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871641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9EF64B-F7BD-4EC7-A79C-BD7E99AC9481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107143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9EF64B-F7BD-4EC7-A79C-BD7E99AC9481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875692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9EF64B-F7BD-4EC7-A79C-BD7E99AC9481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6554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9EF64B-F7BD-4EC7-A79C-BD7E99AC9481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520718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9EF64B-F7BD-4EC7-A79C-BD7E99AC9481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54135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9EF64B-F7BD-4EC7-A79C-BD7E99AC9481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40219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9EF64B-F7BD-4EC7-A79C-BD7E99AC9481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51319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9EF64B-F7BD-4EC7-A79C-BD7E99AC9481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60132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9EF64B-F7BD-4EC7-A79C-BD7E99AC9481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71966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9EF64B-F7BD-4EC7-A79C-BD7E99AC9481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05325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9EF64B-F7BD-4EC7-A79C-BD7E99AC9481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93195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1D4EC0-C1E6-43F4-8FE4-73DCC0016C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84239A4-BA69-4D8E-A472-9E2EEE9696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16753E9-CA7B-4C83-A696-12DF38AE83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1959A-78E8-4F9F-A0BD-B7AA824A5588}" type="datetimeFigureOut">
              <a:rPr lang="ko-KR" altLang="en-US" smtClean="0"/>
              <a:t>2021-07-21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A67D03D-8202-4ACF-9529-72462622B0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FD177A6-A80F-4737-B727-0479C1D4AC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DC1ED-DDA6-4377-8D5A-78ACB44477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75872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32BC1E-FC78-4F9C-B3A6-0DA3C8E09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F1AAE39-8684-4986-B401-032F898C87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28327F5-FFA4-489B-B30A-2C2DC87B92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1959A-78E8-4F9F-A0BD-B7AA824A5588}" type="datetimeFigureOut">
              <a:rPr lang="ko-KR" altLang="en-US" smtClean="0"/>
              <a:t>2021-07-21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36FC57C-1EDC-43AB-948E-42226B67E8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26040D0-CF78-4475-901C-EE1F78E268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DC1ED-DDA6-4377-8D5A-78ACB44477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76888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A82C6CF-16BE-4C21-9822-D8281EFC7D8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D8DF950-ED1A-4A1C-A13F-E593A09C65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A88A545-8E9E-4D04-A168-566C5C5FC9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1959A-78E8-4F9F-A0BD-B7AA824A5588}" type="datetimeFigureOut">
              <a:rPr lang="ko-KR" altLang="en-US" smtClean="0"/>
              <a:t>2021-07-21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02FA7F9-DEF8-4105-93B2-A28FF393FC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0FD4990-02D5-4921-962D-6CB4069BB5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DC1ED-DDA6-4377-8D5A-78ACB44477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75696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1E58F4-19FB-42F6-8911-26A4E25002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B31FE88-ECFB-4FCB-9CA8-FB8BF10C21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D1B0D04-BAF6-465F-8461-C8B120CC12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1959A-78E8-4F9F-A0BD-B7AA824A5588}" type="datetimeFigureOut">
              <a:rPr lang="ko-KR" altLang="en-US" smtClean="0"/>
              <a:t>2021-07-21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7A98D6B-27DF-4276-85A0-AC6376993A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F4C4E96-3D9D-4FDF-AE74-3D336ABC0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DC1ED-DDA6-4377-8D5A-78ACB44477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01491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BDF443-5116-40FA-86FC-691A398D00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5AB7BD7-539D-4B5C-BA01-2829FEC308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784FF19-F743-4DC8-BB22-EEB937CB58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1959A-78E8-4F9F-A0BD-B7AA824A5588}" type="datetimeFigureOut">
              <a:rPr lang="ko-KR" altLang="en-US" smtClean="0"/>
              <a:t>2021-07-21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5977261-8AE4-48B9-9781-5D9024A8A4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494B844-D1AB-40B0-AE56-BD60807C4D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DC1ED-DDA6-4377-8D5A-78ACB44477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17109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84CAC5-35C2-41EB-BF81-D1C09AB3A8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7FE5035-701C-482A-B00A-FDCFA20702F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D87A60E-3E0F-4063-B220-6BA7201D6D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2C6CD5F-A5F8-4120-8707-95E7AA5D18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1959A-78E8-4F9F-A0BD-B7AA824A5588}" type="datetimeFigureOut">
              <a:rPr lang="ko-KR" altLang="en-US" smtClean="0"/>
              <a:t>2021-07-21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89F8B14-3B7D-44D0-B948-40EB4BFE1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E15C9B3-A66E-43BD-8B2D-20FEC2902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DC1ED-DDA6-4377-8D5A-78ACB44477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72880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4E58F7-FCE8-4AD1-81A4-94E3017C29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4D563EB-C30E-470D-906D-1F3CBF49C2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AEDCD43-7965-449F-89D9-B5C80BCD2A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23D6347-4EBA-499D-9423-9B833C41BA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CE96909-EEF1-44D9-B5CD-D1BA410FA9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6D0F6E1-0428-417C-9173-5F76A2214A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1959A-78E8-4F9F-A0BD-B7AA824A5588}" type="datetimeFigureOut">
              <a:rPr lang="ko-KR" altLang="en-US" smtClean="0"/>
              <a:t>2021-07-21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6E8BAD9-ED77-4267-94B1-994A9DF4B7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6CC742A-3156-4801-A167-707821E1F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DC1ED-DDA6-4377-8D5A-78ACB44477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27538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34D843-F79E-441F-B65B-4253CFD1A5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22265"/>
            <a:ext cx="2277688" cy="701731"/>
          </a:xfrm>
          <a:solidFill>
            <a:schemeClr val="tx1"/>
          </a:solidFill>
        </p:spPr>
        <p:txBody>
          <a:bodyPr wrap="square">
            <a:normAutofit/>
          </a:bodyPr>
          <a:lstStyle>
            <a:lvl1pPr marL="0" indent="0">
              <a:buFontTx/>
              <a:buNone/>
              <a:defRPr b="1" spc="-500" baseline="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ko-KR" altLang="en-US" dirty="0"/>
              <a:t>목차순서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E41DC8B-8C5C-41AD-853B-69B3A4C8B3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1959A-78E8-4F9F-A0BD-B7AA824A5588}" type="datetimeFigureOut">
              <a:rPr lang="ko-KR" altLang="en-US" smtClean="0"/>
              <a:t>2021-07-21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EF6E09F-3BBF-4EAC-85A0-19AC196724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5FDE630-6264-4851-A7CA-27CF1F0B8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>
            <a:lvl1pPr>
              <a:defRPr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</a:lstStyle>
          <a:p>
            <a:fld id="{902DC1ED-DDA6-4377-8D5A-78ACB444771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940046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11D0ED7-E204-40ED-B484-DA20999721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1959A-78E8-4F9F-A0BD-B7AA824A5588}" type="datetimeFigureOut">
              <a:rPr lang="ko-KR" altLang="en-US" smtClean="0"/>
              <a:t>2021-07-21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6EB8101-7725-4D4D-A597-F6DCDC6591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15D3006-FF2E-4F3C-B099-DA97E73355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DC1ED-DDA6-4377-8D5A-78ACB44477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01621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172AB5-7A33-4792-9848-76A32A8139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433ADB7-26F2-47A9-A5D5-62C4E512A1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EAC21A8-5C72-4BEA-B586-B629A8A2AC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B91B32F-6C44-4B90-B8AF-5259993BD0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1959A-78E8-4F9F-A0BD-B7AA824A5588}" type="datetimeFigureOut">
              <a:rPr lang="ko-KR" altLang="en-US" smtClean="0"/>
              <a:t>2021-07-21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FCD021C-803E-4BD9-80FC-DA46CBF389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BD2CE72-5DFA-4890-AC9C-92453C582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DC1ED-DDA6-4377-8D5A-78ACB44477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73354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C09DFB-BAF6-4CE4-93FA-4CB600E7E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CB2521F-0A5E-473C-8F61-C8DBD9F440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54563DA-28A9-4A27-8005-922BE459D4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55E6796-3534-418C-8C50-6347E57F6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1959A-78E8-4F9F-A0BD-B7AA824A5588}" type="datetimeFigureOut">
              <a:rPr lang="ko-KR" altLang="en-US" smtClean="0"/>
              <a:t>2021-07-21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AB68BAD-A953-4592-817C-C3F74D0843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1E541BD-9A91-4FBD-A18E-9753258EA1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DC1ED-DDA6-4377-8D5A-78ACB44477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77649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68320F3-192B-43F3-A4C9-A976C85D09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6254604-6BDF-4639-B049-315AFB2023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93D7EC0-F260-44FA-9B8D-13193E0CFE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F1959A-78E8-4F9F-A0BD-B7AA824A5588}" type="datetimeFigureOut">
              <a:rPr lang="ko-KR" altLang="en-US" smtClean="0"/>
              <a:t>2021-07-21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6FD350D-56EF-48DD-B4A4-BF998A47B5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148EF8A-3AE5-431F-BD21-4EABE7E341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2DC1ED-DDA6-4377-8D5A-78ACB44477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62180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qgis.org/ko/site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A76CDB-1F67-41EC-8903-6E8C9D4422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828800"/>
            <a:ext cx="9144000" cy="1770743"/>
          </a:xfrm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sz="3100" i="1" dirty="0">
                <a:ln>
                  <a:solidFill>
                    <a:schemeClr val="tx1"/>
                  </a:solidFill>
                </a:ln>
              </a:rPr>
              <a:t>SSL </a:t>
            </a:r>
            <a:r>
              <a:rPr lang="ko-KR" altLang="en-US" sz="3100" i="1" dirty="0">
                <a:ln>
                  <a:solidFill>
                    <a:schemeClr val="tx1"/>
                  </a:solidFill>
                </a:ln>
              </a:rPr>
              <a:t>세미나</a:t>
            </a:r>
            <a:br>
              <a:rPr lang="en-US" altLang="ko-KR" sz="7200" b="1" dirty="0"/>
            </a:br>
            <a:r>
              <a:rPr lang="en-US" altLang="ko-KR" sz="7200" b="1" dirty="0"/>
              <a:t>GIS</a:t>
            </a:r>
            <a:r>
              <a:rPr lang="ko-KR" altLang="en-US" sz="7200" b="1" dirty="0"/>
              <a:t>기반 공간분석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9DA93EC-2DDF-4375-A171-ADF203C748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93828"/>
            <a:ext cx="9144000" cy="528506"/>
          </a:xfrm>
        </p:spPr>
        <p:txBody>
          <a:bodyPr/>
          <a:lstStyle/>
          <a:p>
            <a:r>
              <a:rPr lang="en-US" altLang="ko-KR" spc="600" dirty="0">
                <a:ln w="3175">
                  <a:solidFill>
                    <a:schemeClr val="tx1"/>
                  </a:solidFill>
                </a:ln>
              </a:rPr>
              <a:t>20180691 </a:t>
            </a:r>
            <a:r>
              <a:rPr lang="ko-KR" altLang="en-US" spc="600" dirty="0">
                <a:ln w="3175">
                  <a:solidFill>
                    <a:schemeClr val="tx1"/>
                  </a:solidFill>
                </a:ln>
              </a:rPr>
              <a:t>염정아</a:t>
            </a:r>
          </a:p>
        </p:txBody>
      </p:sp>
    </p:spTree>
    <p:extLst>
      <p:ext uri="{BB962C8B-B14F-4D97-AF65-F5344CB8AC3E}">
        <p14:creationId xmlns:p14="http://schemas.microsoft.com/office/powerpoint/2010/main" val="28992154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8E1E3BAD-AC40-4CAA-9D5E-B55FE9D8A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44251" y="6341604"/>
            <a:ext cx="2747749" cy="523220"/>
          </a:xfrm>
          <a:noFill/>
        </p:spPr>
        <p:txBody>
          <a:bodyPr>
            <a:normAutofit/>
          </a:bodyPr>
          <a:lstStyle/>
          <a:p>
            <a:pPr algn="r"/>
            <a:r>
              <a:rPr lang="en-US" altLang="ko-KR" sz="2400" spc="0" dirty="0">
                <a:ln w="3175">
                  <a:solidFill>
                    <a:schemeClr val="tx1"/>
                  </a:solidFill>
                </a:ln>
              </a:rPr>
              <a:t>GIS </a:t>
            </a:r>
            <a:r>
              <a:rPr lang="ko-KR" altLang="en-US" sz="2400" spc="0" dirty="0">
                <a:ln w="3175">
                  <a:solidFill>
                    <a:schemeClr val="tx1"/>
                  </a:solidFill>
                </a:ln>
              </a:rPr>
              <a:t>공간분석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1BC86AE-94F3-4547-B048-A74F3F87F8A6}"/>
              </a:ext>
            </a:extLst>
          </p:cNvPr>
          <p:cNvSpPr/>
          <p:nvPr/>
        </p:nvSpPr>
        <p:spPr>
          <a:xfrm>
            <a:off x="10527030" y="6130909"/>
            <a:ext cx="1664970" cy="3052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1400" dirty="0"/>
              <a:t>공간데이터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9342964-38C2-4DA9-954A-8F49825690CA}"/>
              </a:ext>
            </a:extLst>
          </p:cNvPr>
          <p:cNvSpPr txBox="1"/>
          <p:nvPr/>
        </p:nvSpPr>
        <p:spPr>
          <a:xfrm>
            <a:off x="362908" y="433197"/>
            <a:ext cx="506773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spc="-300" dirty="0">
                <a:latin typeface="AppleSDGothicNeoB00" panose="02000503000000000000" pitchFamily="2" charset="-128"/>
                <a:ea typeface="AppleSDGothicNeoB00" panose="02000503000000000000" pitchFamily="2" charset="-128"/>
              </a:rPr>
              <a:t>✔공간 데이터</a:t>
            </a:r>
            <a:endParaRPr lang="en-US" altLang="ko-KR" sz="2400" spc="-300" dirty="0">
              <a:latin typeface="AppleSDGothicNeoB00" panose="02000503000000000000" pitchFamily="2" charset="-128"/>
              <a:ea typeface="AppleSDGothicNeoB00" panose="02000503000000000000" pitchFamily="2" charset="-128"/>
            </a:endParaRPr>
          </a:p>
        </p:txBody>
      </p:sp>
      <p:pic>
        <p:nvPicPr>
          <p:cNvPr id="3074" name="Picture 2" descr="공간 데이터_1">
            <a:extLst>
              <a:ext uri="{FF2B5EF4-FFF2-40B4-BE49-F238E27FC236}">
                <a16:creationId xmlns:a16="http://schemas.microsoft.com/office/drawing/2014/main" id="{19DC1CBC-3BB0-4D2B-9F15-CB0B81F237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1487" y="1039503"/>
            <a:ext cx="7038189" cy="4357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95767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8E1E3BAD-AC40-4CAA-9D5E-B55FE9D8A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44251" y="6341604"/>
            <a:ext cx="2747749" cy="523220"/>
          </a:xfrm>
          <a:noFill/>
        </p:spPr>
        <p:txBody>
          <a:bodyPr>
            <a:normAutofit/>
          </a:bodyPr>
          <a:lstStyle/>
          <a:p>
            <a:pPr algn="r"/>
            <a:r>
              <a:rPr lang="en-US" altLang="ko-KR" sz="2400" spc="0" dirty="0">
                <a:ln w="3175">
                  <a:solidFill>
                    <a:schemeClr val="tx1"/>
                  </a:solidFill>
                </a:ln>
              </a:rPr>
              <a:t>GIS </a:t>
            </a:r>
            <a:r>
              <a:rPr lang="ko-KR" altLang="en-US" sz="2400" spc="0" dirty="0">
                <a:ln w="3175">
                  <a:solidFill>
                    <a:schemeClr val="tx1"/>
                  </a:solidFill>
                </a:ln>
              </a:rPr>
              <a:t>공간분석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1BC86AE-94F3-4547-B048-A74F3F87F8A6}"/>
              </a:ext>
            </a:extLst>
          </p:cNvPr>
          <p:cNvSpPr/>
          <p:nvPr/>
        </p:nvSpPr>
        <p:spPr>
          <a:xfrm>
            <a:off x="10527030" y="6130909"/>
            <a:ext cx="1664970" cy="3052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1400" dirty="0"/>
              <a:t>툴 및 표준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9342964-38C2-4DA9-954A-8F49825690CA}"/>
              </a:ext>
            </a:extLst>
          </p:cNvPr>
          <p:cNvSpPr txBox="1"/>
          <p:nvPr/>
        </p:nvSpPr>
        <p:spPr>
          <a:xfrm>
            <a:off x="1199249" y="1894007"/>
            <a:ext cx="442212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spc="-300" dirty="0">
                <a:latin typeface="AppleSDGothicNeoB00" panose="02000503000000000000" pitchFamily="2" charset="-128"/>
                <a:ea typeface="AppleSDGothicNeoB00" panose="02000503000000000000" pitchFamily="2" charset="-128"/>
              </a:rPr>
              <a:t>✔ 공간 시각화 툴 및 표준</a:t>
            </a:r>
            <a:endParaRPr lang="en-US" altLang="ko-KR" sz="3600" spc="-300" dirty="0">
              <a:latin typeface="AppleSDGothicNeoB00" panose="02000503000000000000" pitchFamily="2" charset="-128"/>
              <a:ea typeface="AppleSDGothicNeoB00" panose="02000503000000000000" pitchFamily="2" charset="-128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FE8F8C-8A8F-4D01-A960-1729CB664A9F}"/>
              </a:ext>
            </a:extLst>
          </p:cNvPr>
          <p:cNvSpPr txBox="1"/>
          <p:nvPr/>
        </p:nvSpPr>
        <p:spPr>
          <a:xfrm>
            <a:off x="1999571" y="2597961"/>
            <a:ext cx="4660271" cy="171970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pc="-150" dirty="0">
                <a:latin typeface="+mn-ea"/>
              </a:rPr>
              <a:t>Q-GIS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pc="-150" dirty="0">
                <a:latin typeface="+mn-ea"/>
              </a:rPr>
              <a:t>GRASS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pc="-150" dirty="0">
                <a:latin typeface="+mn-ea"/>
              </a:rPr>
              <a:t>SAGA GIS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pc="-150" dirty="0" err="1">
                <a:latin typeface="+mn-ea"/>
              </a:rPr>
              <a:t>gvSIG</a:t>
            </a:r>
            <a:r>
              <a:rPr lang="en-US" altLang="ko-KR" spc="-150" dirty="0">
                <a:latin typeface="+mn-ea"/>
              </a:rPr>
              <a:t> </a:t>
            </a:r>
            <a:r>
              <a:rPr lang="ko-KR" altLang="en-US" spc="-150" dirty="0">
                <a:latin typeface="+mn-ea"/>
              </a:rPr>
              <a:t>등등</a:t>
            </a:r>
            <a:endParaRPr lang="en-US" altLang="ko-KR" spc="-15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244938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8E1E3BAD-AC40-4CAA-9D5E-B55FE9D8A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44251" y="6341604"/>
            <a:ext cx="2747749" cy="523220"/>
          </a:xfrm>
          <a:noFill/>
        </p:spPr>
        <p:txBody>
          <a:bodyPr>
            <a:normAutofit/>
          </a:bodyPr>
          <a:lstStyle/>
          <a:p>
            <a:pPr algn="r"/>
            <a:r>
              <a:rPr lang="en-US" altLang="ko-KR" sz="2400" spc="0" dirty="0">
                <a:ln w="3175">
                  <a:solidFill>
                    <a:schemeClr val="tx1"/>
                  </a:solidFill>
                </a:ln>
                <a:latin typeface="+mn-lt"/>
                <a:ea typeface="나눔스퀘어 ExtraBold" panose="020B0600000101010101" pitchFamily="50" charset="-127"/>
              </a:rPr>
              <a:t>Q-GIS</a:t>
            </a:r>
            <a:endParaRPr lang="ko-KR" altLang="en-US" sz="2400" spc="0" dirty="0">
              <a:ln w="3175">
                <a:solidFill>
                  <a:schemeClr val="tx1"/>
                </a:solidFill>
              </a:ln>
              <a:latin typeface="+mn-lt"/>
              <a:ea typeface="나눔스퀘어 ExtraBold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1BC86AE-94F3-4547-B048-A74F3F87F8A6}"/>
              </a:ext>
            </a:extLst>
          </p:cNvPr>
          <p:cNvSpPr/>
          <p:nvPr/>
        </p:nvSpPr>
        <p:spPr>
          <a:xfrm>
            <a:off x="10527030" y="6130909"/>
            <a:ext cx="1664970" cy="3052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1400" dirty="0"/>
              <a:t>개요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159B043D-8BCC-41F7-A7E2-7299591F67C4}"/>
              </a:ext>
            </a:extLst>
          </p:cNvPr>
          <p:cNvGrpSpPr/>
          <p:nvPr/>
        </p:nvGrpSpPr>
        <p:grpSpPr>
          <a:xfrm>
            <a:off x="981308" y="1075527"/>
            <a:ext cx="9836817" cy="4343639"/>
            <a:chOff x="981308" y="1019771"/>
            <a:chExt cx="9836817" cy="4343639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BBBD0EC-2201-4DC0-A6FC-D484621C9867}"/>
                </a:ext>
              </a:extLst>
            </p:cNvPr>
            <p:cNvSpPr txBox="1"/>
            <p:nvPr/>
          </p:nvSpPr>
          <p:spPr>
            <a:xfrm>
              <a:off x="1561341" y="2488923"/>
              <a:ext cx="925678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pc="-150" dirty="0">
                  <a:latin typeface="+mn-ea"/>
                </a:rPr>
                <a:t>Software designed to capture, manage, analyze, and display all forms of geographically referenced Information.</a:t>
              </a:r>
            </a:p>
          </p:txBody>
        </p: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EE9371A1-5C67-4AF9-94EB-36BA4EBD3C89}"/>
                </a:ext>
              </a:extLst>
            </p:cNvPr>
            <p:cNvGrpSpPr/>
            <p:nvPr/>
          </p:nvGrpSpPr>
          <p:grpSpPr>
            <a:xfrm>
              <a:off x="981308" y="1019771"/>
              <a:ext cx="9836817" cy="4343639"/>
              <a:chOff x="981308" y="1019771"/>
              <a:chExt cx="9836817" cy="4343639"/>
            </a:xfrm>
          </p:grpSpPr>
          <p:grpSp>
            <p:nvGrpSpPr>
              <p:cNvPr id="14" name="그룹 13">
                <a:extLst>
                  <a:ext uri="{FF2B5EF4-FFF2-40B4-BE49-F238E27FC236}">
                    <a16:creationId xmlns:a16="http://schemas.microsoft.com/office/drawing/2014/main" id="{BDB1B913-02D3-44B5-AB6E-44FF8C8AF232}"/>
                  </a:ext>
                </a:extLst>
              </p:cNvPr>
              <p:cNvGrpSpPr/>
              <p:nvPr/>
            </p:nvGrpSpPr>
            <p:grpSpPr>
              <a:xfrm>
                <a:off x="1395085" y="2149339"/>
                <a:ext cx="9423040" cy="3214071"/>
                <a:chOff x="1650670" y="2090057"/>
                <a:chExt cx="9423040" cy="3214071"/>
              </a:xfrm>
            </p:grpSpPr>
            <p:cxnSp>
              <p:nvCxnSpPr>
                <p:cNvPr id="9" name="직선 연결선 8">
                  <a:extLst>
                    <a:ext uri="{FF2B5EF4-FFF2-40B4-BE49-F238E27FC236}">
                      <a16:creationId xmlns:a16="http://schemas.microsoft.com/office/drawing/2014/main" id="{A301DF08-4714-4208-9F15-6A6F0B1D247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650670" y="2090057"/>
                  <a:ext cx="0" cy="3069432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909616CC-4173-4E04-8C71-BEE05255F261}"/>
                    </a:ext>
                  </a:extLst>
                </p:cNvPr>
                <p:cNvSpPr txBox="1"/>
                <p:nvPr/>
              </p:nvSpPr>
              <p:spPr>
                <a:xfrm>
                  <a:off x="1816926" y="2749339"/>
                  <a:ext cx="9256784" cy="92333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altLang="ko-KR" spc="-150" dirty="0">
                      <a:latin typeface="+mn-ea"/>
                    </a:rPr>
                    <a:t>: </a:t>
                  </a:r>
                  <a:r>
                    <a:rPr lang="ko-KR" altLang="en-US" spc="-150" dirty="0">
                      <a:latin typeface="+mn-ea"/>
                    </a:rPr>
                    <a:t>지구상에서 발생하는 시</a:t>
                  </a:r>
                  <a:r>
                    <a:rPr lang="en-US" altLang="ko-KR" spc="-150" dirty="0">
                      <a:latin typeface="+mn-ea"/>
                    </a:rPr>
                    <a:t>/</a:t>
                  </a:r>
                  <a:r>
                    <a:rPr lang="ko-KR" altLang="en-US" spc="-150" dirty="0">
                      <a:latin typeface="+mn-ea"/>
                    </a:rPr>
                    <a:t>공간상의 모든 현상</a:t>
                  </a:r>
                  <a:r>
                    <a:rPr lang="en-US" altLang="ko-KR" spc="-150" dirty="0">
                      <a:latin typeface="+mn-ea"/>
                    </a:rPr>
                    <a:t>/</a:t>
                  </a:r>
                  <a:r>
                    <a:rPr lang="ko-KR" altLang="en-US" spc="-150" dirty="0">
                      <a:latin typeface="+mn-ea"/>
                    </a:rPr>
                    <a:t>객체들의 공간 데이터와 속성 데이터를 결합하여</a:t>
                  </a:r>
                  <a:br>
                    <a:rPr lang="en-US" altLang="ko-KR" spc="-150" dirty="0">
                      <a:latin typeface="+mn-ea"/>
                    </a:rPr>
                  </a:br>
                  <a:r>
                    <a:rPr lang="ko-KR" altLang="en-US" spc="-150" dirty="0">
                      <a:latin typeface="+mn-ea"/>
                    </a:rPr>
                    <a:t>컴퓨터를 통해 입력</a:t>
                  </a:r>
                  <a:r>
                    <a:rPr lang="en-US" altLang="ko-KR" spc="-150" dirty="0">
                      <a:latin typeface="+mn-ea"/>
                    </a:rPr>
                    <a:t>, </a:t>
                  </a:r>
                  <a:r>
                    <a:rPr lang="ko-KR" altLang="en-US" spc="-150" dirty="0">
                      <a:latin typeface="+mn-ea"/>
                    </a:rPr>
                    <a:t>저장</a:t>
                  </a:r>
                  <a:r>
                    <a:rPr lang="en-US" altLang="ko-KR" spc="-150" dirty="0">
                      <a:latin typeface="+mn-ea"/>
                    </a:rPr>
                    <a:t>, </a:t>
                  </a:r>
                  <a:r>
                    <a:rPr lang="ko-KR" altLang="en-US" spc="-150" dirty="0">
                      <a:latin typeface="+mn-ea"/>
                    </a:rPr>
                    <a:t>갱신 등 데이터</a:t>
                  </a:r>
                  <a:r>
                    <a:rPr lang="en-US" altLang="ko-KR" spc="-150" dirty="0">
                      <a:latin typeface="+mn-ea"/>
                    </a:rPr>
                    <a:t>(</a:t>
                  </a:r>
                  <a:r>
                    <a:rPr lang="ko-KR" altLang="en-US" spc="-150" dirty="0">
                      <a:latin typeface="+mn-ea"/>
                    </a:rPr>
                    <a:t>정보</a:t>
                  </a:r>
                  <a:r>
                    <a:rPr lang="en-US" altLang="ko-KR" spc="-150" dirty="0">
                      <a:latin typeface="+mn-ea"/>
                    </a:rPr>
                    <a:t>)</a:t>
                  </a:r>
                  <a:r>
                    <a:rPr lang="ko-KR" altLang="en-US" spc="-150" dirty="0">
                      <a:latin typeface="+mn-ea"/>
                    </a:rPr>
                    <a:t>를 관리하고 적절한 조작</a:t>
                  </a:r>
                  <a:r>
                    <a:rPr lang="en-US" altLang="ko-KR" spc="-150" dirty="0">
                      <a:latin typeface="+mn-ea"/>
                    </a:rPr>
                    <a:t>, </a:t>
                  </a:r>
                  <a:r>
                    <a:rPr lang="ko-KR" altLang="en-US" spc="-150" dirty="0">
                      <a:latin typeface="+mn-ea"/>
                    </a:rPr>
                    <a:t>처리</a:t>
                  </a:r>
                  <a:r>
                    <a:rPr lang="en-US" altLang="ko-KR" spc="-150" dirty="0">
                      <a:latin typeface="+mn-ea"/>
                    </a:rPr>
                    <a:t>, </a:t>
                  </a:r>
                  <a:r>
                    <a:rPr lang="ko-KR" altLang="en-US" spc="-150" dirty="0">
                      <a:latin typeface="+mn-ea"/>
                    </a:rPr>
                    <a:t>분석을 하여</a:t>
                  </a:r>
                  <a:endParaRPr lang="en-US" altLang="ko-KR" spc="-150" dirty="0">
                    <a:latin typeface="+mn-ea"/>
                  </a:endParaRPr>
                </a:p>
                <a:p>
                  <a:r>
                    <a:rPr lang="ko-KR" altLang="en-US" spc="-150" dirty="0">
                      <a:latin typeface="+mn-ea"/>
                    </a:rPr>
                    <a:t>사용자에게 원하는 정보를 제공하는 정보 시스템 </a:t>
                  </a:r>
                  <a:r>
                    <a:rPr lang="en-US" altLang="ko-KR" spc="-150" dirty="0">
                      <a:latin typeface="+mn-ea"/>
                    </a:rPr>
                    <a:t>: GIS</a:t>
                  </a:r>
                </a:p>
              </p:txBody>
            </p:sp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703F3128-E364-4C3D-A407-6FA43B796964}"/>
                    </a:ext>
                  </a:extLst>
                </p:cNvPr>
                <p:cNvSpPr txBox="1"/>
                <p:nvPr/>
              </p:nvSpPr>
              <p:spPr>
                <a:xfrm>
                  <a:off x="1816925" y="4103799"/>
                  <a:ext cx="7680353" cy="120032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285750" indent="-285750">
                    <a:buFont typeface="Wingdings" panose="05000000000000000000" pitchFamily="2" charset="2"/>
                    <a:buChar char="§"/>
                  </a:pPr>
                  <a:r>
                    <a:rPr lang="en-US" altLang="ko-KR" spc="-150" dirty="0"/>
                    <a:t>2002</a:t>
                  </a:r>
                  <a:r>
                    <a:rPr lang="ko-KR" altLang="en-US" spc="-150" dirty="0"/>
                    <a:t>년에 개발된 오픈 소스</a:t>
                  </a:r>
                  <a:endParaRPr lang="en-US" altLang="ko-KR" spc="-150" dirty="0"/>
                </a:p>
                <a:p>
                  <a:pPr marL="285750" indent="-285750">
                    <a:buFont typeface="Wingdings" panose="05000000000000000000" pitchFamily="2" charset="2"/>
                    <a:buChar char="§"/>
                  </a:pPr>
                  <a:r>
                    <a:rPr lang="en-US" altLang="ko-KR" spc="-150" dirty="0">
                      <a:hlinkClick r:id="rId3"/>
                    </a:rPr>
                    <a:t>https://qgis.org/ko/site/</a:t>
                  </a:r>
                  <a:r>
                    <a:rPr lang="en-US" altLang="ko-KR" spc="-150" dirty="0"/>
                    <a:t> </a:t>
                  </a:r>
                  <a:r>
                    <a:rPr lang="ko-KR" altLang="en-US" spc="-150" dirty="0"/>
                    <a:t>에서 다운 가능</a:t>
                  </a:r>
                  <a:endParaRPr lang="en-US" altLang="ko-KR" spc="-150" dirty="0"/>
                </a:p>
                <a:p>
                  <a:pPr marL="285750" indent="-285750">
                    <a:buFont typeface="Wingdings" panose="05000000000000000000" pitchFamily="2" charset="2"/>
                    <a:buChar char="§"/>
                  </a:pPr>
                  <a:r>
                    <a:rPr lang="ko-KR" altLang="en-US" spc="-150" dirty="0"/>
                    <a:t>광범위한 문서 및 도움을 받을 수 있는 장점</a:t>
                  </a:r>
                  <a:endParaRPr lang="en-US" altLang="ko-KR" spc="-150" dirty="0"/>
                </a:p>
                <a:p>
                  <a:pPr marL="285750" indent="-285750">
                    <a:buFont typeface="Wingdings" panose="05000000000000000000" pitchFamily="2" charset="2"/>
                    <a:buChar char="§"/>
                  </a:pPr>
                  <a:r>
                    <a:rPr lang="ko-KR" altLang="en-US" spc="-150" dirty="0"/>
                    <a:t>초기 비용</a:t>
                  </a:r>
                  <a:r>
                    <a:rPr lang="en-US" altLang="ko-KR" spc="-150" dirty="0"/>
                    <a:t>, </a:t>
                  </a:r>
                  <a:r>
                    <a:rPr lang="ko-KR" altLang="en-US" spc="-150" dirty="0"/>
                    <a:t>유지 비용이 없음</a:t>
                  </a:r>
                </a:p>
              </p:txBody>
            </p:sp>
          </p:grpSp>
          <p:pic>
            <p:nvPicPr>
              <p:cNvPr id="4098" name="Picture 2" descr="OSGeo(Open Source GeoSpatial) 한국어 지부 :: QGIS 번역기금 모집 안내">
                <a:extLst>
                  <a:ext uri="{FF2B5EF4-FFF2-40B4-BE49-F238E27FC236}">
                    <a16:creationId xmlns:a16="http://schemas.microsoft.com/office/drawing/2014/main" id="{A1152E7A-1F78-4254-8B5D-8C5BA867D14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81308" y="1019771"/>
                <a:ext cx="3200400" cy="95261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14906448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8E1E3BAD-AC40-4CAA-9D5E-B55FE9D8A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44251" y="6341604"/>
            <a:ext cx="2747749" cy="523220"/>
          </a:xfrm>
          <a:noFill/>
        </p:spPr>
        <p:txBody>
          <a:bodyPr>
            <a:normAutofit/>
          </a:bodyPr>
          <a:lstStyle/>
          <a:p>
            <a:pPr algn="r"/>
            <a:r>
              <a:rPr lang="en-US" altLang="ko-KR" sz="2400" spc="0" dirty="0">
                <a:ln w="3175">
                  <a:solidFill>
                    <a:schemeClr val="tx1"/>
                  </a:solidFill>
                </a:ln>
                <a:latin typeface="+mn-lt"/>
                <a:ea typeface="나눔스퀘어 ExtraBold" panose="020B0600000101010101" pitchFamily="50" charset="-127"/>
              </a:rPr>
              <a:t>Q-GIS</a:t>
            </a:r>
            <a:endParaRPr lang="ko-KR" altLang="en-US" sz="2400" spc="0" dirty="0">
              <a:ln w="3175">
                <a:solidFill>
                  <a:schemeClr val="tx1"/>
                </a:solidFill>
              </a:ln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1BC86AE-94F3-4547-B048-A74F3F87F8A6}"/>
              </a:ext>
            </a:extLst>
          </p:cNvPr>
          <p:cNvSpPr/>
          <p:nvPr/>
        </p:nvSpPr>
        <p:spPr>
          <a:xfrm>
            <a:off x="10527030" y="6130909"/>
            <a:ext cx="1664970" cy="3052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400" dirty="0"/>
              <a:t>shape </a:t>
            </a:r>
            <a:r>
              <a:rPr lang="ko-KR" altLang="en-US" sz="1400" dirty="0"/>
              <a:t>파일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656E5F4D-5FD1-4BFF-8B28-85B270E132FB}"/>
              </a:ext>
            </a:extLst>
          </p:cNvPr>
          <p:cNvGrpSpPr/>
          <p:nvPr/>
        </p:nvGrpSpPr>
        <p:grpSpPr>
          <a:xfrm>
            <a:off x="887015" y="1436808"/>
            <a:ext cx="10945967" cy="3605769"/>
            <a:chOff x="953922" y="1726739"/>
            <a:chExt cx="10945967" cy="3605769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9342964-38C2-4DA9-954A-8F49825690CA}"/>
                </a:ext>
              </a:extLst>
            </p:cNvPr>
            <p:cNvSpPr txBox="1"/>
            <p:nvPr/>
          </p:nvSpPr>
          <p:spPr>
            <a:xfrm>
              <a:off x="953922" y="1726739"/>
              <a:ext cx="4422121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3600" spc="-300" dirty="0">
                  <a:latin typeface="AppleSDGothicNeoB00" panose="02000503000000000000" pitchFamily="2" charset="-128"/>
                  <a:ea typeface="AppleSDGothicNeoB00" panose="02000503000000000000" pitchFamily="2" charset="-128"/>
                </a:rPr>
                <a:t>✔ </a:t>
              </a:r>
              <a:r>
                <a:rPr lang="en-US" altLang="ko-KR" sz="3600" spc="-300" dirty="0">
                  <a:latin typeface="AppleSDGothicNeoB00" panose="02000503000000000000" pitchFamily="2" charset="-128"/>
                  <a:ea typeface="AppleSDGothicNeoB00" panose="02000503000000000000" pitchFamily="2" charset="-128"/>
                </a:rPr>
                <a:t>ESRI shapefile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EFE8F8C-8A8F-4D01-A960-1729CB664A9F}"/>
                </a:ext>
              </a:extLst>
            </p:cNvPr>
            <p:cNvSpPr txBox="1"/>
            <p:nvPr/>
          </p:nvSpPr>
          <p:spPr>
            <a:xfrm>
              <a:off x="1495202" y="2366311"/>
              <a:ext cx="10404687" cy="2966197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marL="285750" indent="-285750">
                <a:lnSpc>
                  <a:spcPct val="150000"/>
                </a:lnSpc>
                <a:buFontTx/>
                <a:buChar char="-"/>
              </a:pPr>
              <a:r>
                <a:rPr lang="en-US" altLang="ko-KR" spc="-150" dirty="0">
                  <a:latin typeface="+mn-ea"/>
                </a:rPr>
                <a:t>ESRI </a:t>
              </a:r>
              <a:r>
                <a:rPr lang="ko-KR" altLang="en-US" spc="-150" dirty="0">
                  <a:latin typeface="+mn-ea"/>
                </a:rPr>
                <a:t>에서 정의한 데이터 저장 구조</a:t>
              </a:r>
              <a:endParaRPr lang="en-US" altLang="ko-KR" spc="-150" dirty="0">
                <a:latin typeface="+mn-ea"/>
              </a:endParaRPr>
            </a:p>
            <a:p>
              <a:pPr marL="285750" indent="-285750">
                <a:lnSpc>
                  <a:spcPct val="150000"/>
                </a:lnSpc>
                <a:buFontTx/>
                <a:buChar char="-"/>
              </a:pPr>
              <a:r>
                <a:rPr lang="ko-KR" altLang="en-US" spc="-150" dirty="0">
                  <a:latin typeface="+mn-ea"/>
                </a:rPr>
                <a:t>최소 </a:t>
              </a:r>
              <a:r>
                <a:rPr lang="en-US" altLang="ko-KR" spc="-150" dirty="0">
                  <a:latin typeface="+mn-ea"/>
                </a:rPr>
                <a:t>3</a:t>
              </a:r>
              <a:r>
                <a:rPr lang="ko-KR" altLang="en-US" spc="-150" dirty="0">
                  <a:latin typeface="+mn-ea"/>
                </a:rPr>
                <a:t>개의 파일로 구성</a:t>
              </a:r>
              <a:endParaRPr lang="en-US" altLang="ko-KR" spc="-150" dirty="0">
                <a:latin typeface="+mn-ea"/>
              </a:endParaRPr>
            </a:p>
            <a:p>
              <a:pPr marL="285750" indent="-285750">
                <a:lnSpc>
                  <a:spcPct val="150000"/>
                </a:lnSpc>
                <a:buFontTx/>
                <a:buChar char="-"/>
              </a:pPr>
              <a:r>
                <a:rPr lang="ko-KR" altLang="en-US" spc="-150" dirty="0">
                  <a:latin typeface="+mn-ea"/>
                </a:rPr>
                <a:t>소프트웨어 현황에 따라 </a:t>
              </a:r>
              <a:r>
                <a:rPr lang="en-US" altLang="ko-KR" spc="-150" dirty="0">
                  <a:latin typeface="+mn-ea"/>
                </a:rPr>
                <a:t>.</a:t>
              </a:r>
              <a:r>
                <a:rPr lang="en-US" altLang="ko-KR" spc="-150" dirty="0" err="1">
                  <a:latin typeface="+mn-ea"/>
                </a:rPr>
                <a:t>sbx</a:t>
              </a:r>
              <a:r>
                <a:rPr lang="en-US" altLang="ko-KR" spc="-150" dirty="0">
                  <a:latin typeface="+mn-ea"/>
                </a:rPr>
                <a:t>, .</a:t>
              </a:r>
              <a:r>
                <a:rPr lang="en-US" altLang="ko-KR" spc="-150" dirty="0" err="1">
                  <a:latin typeface="+mn-ea"/>
                </a:rPr>
                <a:t>prj</a:t>
              </a:r>
              <a:r>
                <a:rPr lang="en-US" altLang="ko-KR" spc="-150" dirty="0">
                  <a:latin typeface="+mn-ea"/>
                </a:rPr>
                <a:t> </a:t>
              </a:r>
              <a:r>
                <a:rPr lang="ko-KR" altLang="en-US" spc="-150" dirty="0">
                  <a:latin typeface="+mn-ea"/>
                </a:rPr>
                <a:t>파일이 추가될 수 있음</a:t>
              </a:r>
              <a:endParaRPr lang="en-US" altLang="ko-KR" spc="-150" dirty="0">
                <a:latin typeface="+mn-ea"/>
              </a:endParaRPr>
            </a:p>
            <a:p>
              <a:pPr marL="285750" indent="-285750">
                <a:lnSpc>
                  <a:spcPct val="150000"/>
                </a:lnSpc>
                <a:buFontTx/>
                <a:buChar char="-"/>
              </a:pPr>
              <a:r>
                <a:rPr lang="en-US" altLang="ko-KR" spc="-150" dirty="0">
                  <a:latin typeface="+mn-ea"/>
                </a:rPr>
                <a:t>.</a:t>
              </a:r>
              <a:r>
                <a:rPr lang="en-US" altLang="ko-KR" spc="-150" dirty="0" err="1">
                  <a:latin typeface="+mn-ea"/>
                </a:rPr>
                <a:t>shp</a:t>
              </a:r>
              <a:r>
                <a:rPr lang="en-US" altLang="ko-KR" spc="-150" dirty="0">
                  <a:latin typeface="+mn-ea"/>
                </a:rPr>
                <a:t> : </a:t>
              </a:r>
              <a:r>
                <a:rPr lang="ko-KR" altLang="en-US" spc="-150" dirty="0">
                  <a:latin typeface="+mn-ea"/>
                </a:rPr>
                <a:t>벡터 데이터의 기하학 정보를 저장</a:t>
              </a:r>
              <a:endParaRPr lang="en-US" altLang="ko-KR" spc="-150" dirty="0">
                <a:latin typeface="+mn-ea"/>
              </a:endParaRPr>
            </a:p>
            <a:p>
              <a:pPr marL="285750" indent="-285750">
                <a:lnSpc>
                  <a:spcPct val="150000"/>
                </a:lnSpc>
                <a:buFontTx/>
                <a:buChar char="-"/>
              </a:pPr>
              <a:r>
                <a:rPr lang="en-US" altLang="ko-KR" spc="-150" dirty="0">
                  <a:latin typeface="+mn-ea"/>
                </a:rPr>
                <a:t>.</a:t>
              </a:r>
              <a:r>
                <a:rPr lang="en-US" altLang="ko-KR" spc="-150" dirty="0" err="1">
                  <a:latin typeface="+mn-ea"/>
                </a:rPr>
                <a:t>shx</a:t>
              </a:r>
              <a:r>
                <a:rPr lang="en-US" altLang="ko-KR" spc="-150" dirty="0">
                  <a:latin typeface="+mn-ea"/>
                </a:rPr>
                <a:t> : </a:t>
              </a:r>
              <a:r>
                <a:rPr lang="ko-KR" altLang="en-US" spc="-150" dirty="0">
                  <a:latin typeface="+mn-ea"/>
                </a:rPr>
                <a:t>벡터 데이터의 </a:t>
              </a:r>
              <a:r>
                <a:rPr lang="en-US" altLang="ko-KR" spc="-150" dirty="0">
                  <a:latin typeface="+mn-ea"/>
                </a:rPr>
                <a:t>index</a:t>
              </a:r>
              <a:r>
                <a:rPr lang="ko-KR" altLang="en-US" spc="-150" dirty="0">
                  <a:latin typeface="+mn-ea"/>
                </a:rPr>
                <a:t>를 저장</a:t>
              </a:r>
              <a:endParaRPr lang="en-US" altLang="ko-KR" spc="-150" dirty="0">
                <a:latin typeface="+mn-ea"/>
              </a:endParaRPr>
            </a:p>
            <a:p>
              <a:pPr marL="285750" indent="-285750">
                <a:lnSpc>
                  <a:spcPct val="150000"/>
                </a:lnSpc>
                <a:buFontTx/>
                <a:buChar char="-"/>
              </a:pPr>
              <a:r>
                <a:rPr lang="en-US" altLang="ko-KR" spc="-150" dirty="0">
                  <a:latin typeface="+mn-ea"/>
                </a:rPr>
                <a:t>.</a:t>
              </a:r>
              <a:r>
                <a:rPr lang="en-US" altLang="ko-KR" spc="-150" dirty="0" err="1">
                  <a:latin typeface="+mn-ea"/>
                </a:rPr>
                <a:t>dbf</a:t>
              </a:r>
              <a:r>
                <a:rPr lang="en-US" altLang="ko-KR" spc="-150" dirty="0">
                  <a:latin typeface="+mn-ea"/>
                </a:rPr>
                <a:t> : </a:t>
              </a:r>
              <a:r>
                <a:rPr lang="ko-KR" altLang="en-US" spc="-150" dirty="0">
                  <a:latin typeface="+mn-ea"/>
                </a:rPr>
                <a:t>벡터 데이터의 속성 정보를 저장</a:t>
              </a:r>
              <a:endParaRPr lang="en-US" altLang="ko-KR" spc="-150" dirty="0">
                <a:latin typeface="+mn-ea"/>
              </a:endParaRPr>
            </a:p>
            <a:p>
              <a:pPr marL="285750" indent="-285750">
                <a:lnSpc>
                  <a:spcPct val="150000"/>
                </a:lnSpc>
                <a:buFontTx/>
                <a:buChar char="-"/>
              </a:pPr>
              <a:r>
                <a:rPr lang="ko-KR" altLang="en-US" spc="-150" dirty="0">
                  <a:latin typeface="+mn-ea"/>
                </a:rPr>
                <a:t>위 중 하나라도 없으면 오류 발생</a:t>
              </a:r>
              <a:r>
                <a:rPr lang="en-US" altLang="ko-KR" spc="-150" dirty="0">
                  <a:latin typeface="+mn-ea"/>
                </a:rPr>
                <a:t>.</a:t>
              </a: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B28FE1EF-C0E4-41EF-AF11-F3F08E67D0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7902" y="2076380"/>
            <a:ext cx="2728670" cy="2503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2913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8E1E3BAD-AC40-4CAA-9D5E-B55FE9D8A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44251" y="6341604"/>
            <a:ext cx="2747749" cy="523220"/>
          </a:xfrm>
          <a:noFill/>
        </p:spPr>
        <p:txBody>
          <a:bodyPr>
            <a:normAutofit/>
          </a:bodyPr>
          <a:lstStyle/>
          <a:p>
            <a:pPr algn="r"/>
            <a:r>
              <a:rPr lang="en-US" altLang="ko-KR" sz="2400" spc="0" dirty="0">
                <a:ln w="3175">
                  <a:solidFill>
                    <a:schemeClr val="tx1"/>
                  </a:solidFill>
                </a:ln>
                <a:latin typeface="+mn-lt"/>
                <a:ea typeface="나눔스퀘어 ExtraBold" panose="020B0600000101010101" pitchFamily="50" charset="-127"/>
              </a:rPr>
              <a:t>Q-GIS</a:t>
            </a:r>
            <a:endParaRPr lang="ko-KR" altLang="en-US" sz="2400" spc="0" dirty="0">
              <a:ln w="3175">
                <a:solidFill>
                  <a:schemeClr val="tx1"/>
                </a:solidFill>
              </a:ln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1BC86AE-94F3-4547-B048-A74F3F87F8A6}"/>
              </a:ext>
            </a:extLst>
          </p:cNvPr>
          <p:cNvSpPr/>
          <p:nvPr/>
        </p:nvSpPr>
        <p:spPr>
          <a:xfrm>
            <a:off x="10527030" y="6130909"/>
            <a:ext cx="1664970" cy="3052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1400" dirty="0"/>
              <a:t>실습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D5E7EA3E-302B-417C-BA82-7EC44B75B8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489" y="408149"/>
            <a:ext cx="10303021" cy="5828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382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8E1E3BAD-AC40-4CAA-9D5E-B55FE9D8A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44251" y="6341604"/>
            <a:ext cx="2747749" cy="523220"/>
          </a:xfrm>
          <a:noFill/>
        </p:spPr>
        <p:txBody>
          <a:bodyPr>
            <a:normAutofit/>
          </a:bodyPr>
          <a:lstStyle/>
          <a:p>
            <a:pPr algn="r"/>
            <a:r>
              <a:rPr lang="en-US" altLang="ko-KR" sz="2400" spc="0" dirty="0">
                <a:ln w="3175">
                  <a:solidFill>
                    <a:schemeClr val="tx1"/>
                  </a:solidFill>
                </a:ln>
                <a:latin typeface="+mn-lt"/>
                <a:ea typeface="나눔스퀘어 ExtraBold" panose="020B0600000101010101" pitchFamily="50" charset="-127"/>
              </a:rPr>
              <a:t>Q-GIS</a:t>
            </a:r>
            <a:endParaRPr lang="ko-KR" altLang="en-US" sz="2400" spc="0" dirty="0">
              <a:ln w="3175">
                <a:solidFill>
                  <a:schemeClr val="tx1"/>
                </a:solidFill>
              </a:ln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1BC86AE-94F3-4547-B048-A74F3F87F8A6}"/>
              </a:ext>
            </a:extLst>
          </p:cNvPr>
          <p:cNvSpPr/>
          <p:nvPr/>
        </p:nvSpPr>
        <p:spPr>
          <a:xfrm>
            <a:off x="10527030" y="6130909"/>
            <a:ext cx="1664970" cy="3052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1400" dirty="0"/>
              <a:t>실습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61FFA2-90C9-4254-8060-F0A5FA6CB8C5}"/>
              </a:ext>
            </a:extLst>
          </p:cNvPr>
          <p:cNvSpPr txBox="1"/>
          <p:nvPr/>
        </p:nvSpPr>
        <p:spPr>
          <a:xfrm>
            <a:off x="619386" y="1016930"/>
            <a:ext cx="442212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spc="-300" dirty="0">
                <a:latin typeface="AppleSDGothicNeoB00" panose="02000503000000000000" pitchFamily="2" charset="-128"/>
                <a:ea typeface="AppleSDGothicNeoB00" panose="02000503000000000000" pitchFamily="2" charset="-128"/>
              </a:rPr>
              <a:t>✔ </a:t>
            </a:r>
            <a:r>
              <a:rPr lang="en-US" altLang="ko-KR" sz="2400" spc="-300" dirty="0">
                <a:latin typeface="AppleSDGothicNeoB00" panose="02000503000000000000" pitchFamily="2" charset="-128"/>
                <a:ea typeface="AppleSDGothicNeoB00" panose="02000503000000000000" pitchFamily="2" charset="-128"/>
              </a:rPr>
              <a:t>map </a:t>
            </a:r>
            <a:r>
              <a:rPr lang="ko-KR" altLang="en-US" sz="2400" spc="-300" dirty="0">
                <a:latin typeface="AppleSDGothicNeoB00" panose="02000503000000000000" pitchFamily="2" charset="-128"/>
                <a:ea typeface="AppleSDGothicNeoB00" panose="02000503000000000000" pitchFamily="2" charset="-128"/>
              </a:rPr>
              <a:t>가져오기</a:t>
            </a:r>
            <a:endParaRPr lang="en-US" altLang="ko-KR" sz="2400" spc="-300" dirty="0">
              <a:latin typeface="AppleSDGothicNeoB00" panose="02000503000000000000" pitchFamily="2" charset="-128"/>
              <a:ea typeface="AppleSDGothicNeoB00" panose="02000503000000000000" pitchFamily="2" charset="-128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917F2C2F-2BB2-4048-A64E-61A0FEB17F19}"/>
              </a:ext>
            </a:extLst>
          </p:cNvPr>
          <p:cNvGrpSpPr/>
          <p:nvPr/>
        </p:nvGrpSpPr>
        <p:grpSpPr>
          <a:xfrm>
            <a:off x="1052491" y="1656261"/>
            <a:ext cx="10087017" cy="2821097"/>
            <a:chOff x="788020" y="1126435"/>
            <a:chExt cx="10087017" cy="2821097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A7DB5F67-7B9B-4096-AE35-EB09384DBD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56346" y="1126435"/>
              <a:ext cx="4918691" cy="2821097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E83913F5-70C9-4FB1-80ED-1C50BB34BA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88020" y="1126436"/>
              <a:ext cx="4918691" cy="2821096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BBD9EC2C-089B-4330-9383-D814BCC19AEF}"/>
              </a:ext>
            </a:extLst>
          </p:cNvPr>
          <p:cNvSpPr txBox="1"/>
          <p:nvPr/>
        </p:nvSpPr>
        <p:spPr>
          <a:xfrm>
            <a:off x="893656" y="4813567"/>
            <a:ext cx="10404687" cy="88870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pc="-150" dirty="0" err="1">
                <a:latin typeface="+mn-ea"/>
              </a:rPr>
              <a:t>QickMapServices</a:t>
            </a:r>
            <a:r>
              <a:rPr lang="en-US" altLang="ko-KR" spc="-150" dirty="0">
                <a:latin typeface="+mn-ea"/>
              </a:rPr>
              <a:t> </a:t>
            </a:r>
            <a:r>
              <a:rPr lang="ko-KR" altLang="en-US" spc="-150" dirty="0">
                <a:latin typeface="+mn-ea"/>
              </a:rPr>
              <a:t>플러그인 설치</a:t>
            </a:r>
            <a:endParaRPr lang="en-US" altLang="ko-KR" spc="-150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pc="-150" dirty="0">
                <a:latin typeface="+mn-ea"/>
              </a:rPr>
              <a:t>혹은 가져오고 싶은 </a:t>
            </a:r>
            <a:r>
              <a:rPr lang="en-US" altLang="ko-KR" spc="-150" dirty="0">
                <a:latin typeface="+mn-ea"/>
              </a:rPr>
              <a:t>map </a:t>
            </a:r>
            <a:r>
              <a:rPr lang="ko-KR" altLang="en-US" spc="-150" dirty="0">
                <a:latin typeface="+mn-ea"/>
              </a:rPr>
              <a:t>파일 </a:t>
            </a:r>
            <a:r>
              <a:rPr lang="en-US" altLang="ko-KR" spc="-150" dirty="0">
                <a:latin typeface="+mn-ea"/>
              </a:rPr>
              <a:t>zip </a:t>
            </a:r>
            <a:r>
              <a:rPr lang="ko-KR" altLang="en-US" spc="-150" dirty="0">
                <a:latin typeface="+mn-ea"/>
              </a:rPr>
              <a:t>형태로 설치 가능</a:t>
            </a:r>
            <a:endParaRPr lang="en-US" altLang="ko-KR" spc="-15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437357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8E1E3BAD-AC40-4CAA-9D5E-B55FE9D8A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44251" y="6341604"/>
            <a:ext cx="2747749" cy="523220"/>
          </a:xfrm>
          <a:noFill/>
        </p:spPr>
        <p:txBody>
          <a:bodyPr>
            <a:normAutofit/>
          </a:bodyPr>
          <a:lstStyle/>
          <a:p>
            <a:pPr algn="r"/>
            <a:r>
              <a:rPr lang="en-US" altLang="ko-KR" sz="2400" spc="0" dirty="0">
                <a:ln w="3175">
                  <a:solidFill>
                    <a:schemeClr val="tx1"/>
                  </a:solidFill>
                </a:ln>
                <a:latin typeface="+mn-lt"/>
                <a:ea typeface="나눔스퀘어 ExtraBold" panose="020B0600000101010101" pitchFamily="50" charset="-127"/>
              </a:rPr>
              <a:t>Q-GIS</a:t>
            </a:r>
            <a:endParaRPr lang="ko-KR" altLang="en-US" sz="2400" spc="0" dirty="0">
              <a:ln w="3175">
                <a:solidFill>
                  <a:schemeClr val="tx1"/>
                </a:solidFill>
              </a:ln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1BC86AE-94F3-4547-B048-A74F3F87F8A6}"/>
              </a:ext>
            </a:extLst>
          </p:cNvPr>
          <p:cNvSpPr/>
          <p:nvPr/>
        </p:nvSpPr>
        <p:spPr>
          <a:xfrm>
            <a:off x="10527030" y="6130909"/>
            <a:ext cx="1664970" cy="3052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1400" dirty="0"/>
              <a:t>실습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61FFA2-90C9-4254-8060-F0A5FA6CB8C5}"/>
              </a:ext>
            </a:extLst>
          </p:cNvPr>
          <p:cNvSpPr txBox="1"/>
          <p:nvPr/>
        </p:nvSpPr>
        <p:spPr>
          <a:xfrm>
            <a:off x="652840" y="515125"/>
            <a:ext cx="442212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spc="-300" dirty="0">
                <a:latin typeface="AppleSDGothicNeoB00" panose="02000503000000000000" pitchFamily="2" charset="-128"/>
                <a:ea typeface="AppleSDGothicNeoB00" panose="02000503000000000000" pitchFamily="2" charset="-128"/>
              </a:rPr>
              <a:t>✔ </a:t>
            </a:r>
            <a:r>
              <a:rPr lang="en-US" altLang="ko-KR" sz="2400" spc="-300" dirty="0">
                <a:latin typeface="AppleSDGothicNeoB00" panose="02000503000000000000" pitchFamily="2" charset="-128"/>
                <a:ea typeface="AppleSDGothicNeoB00" panose="02000503000000000000" pitchFamily="2" charset="-128"/>
              </a:rPr>
              <a:t>map </a:t>
            </a:r>
            <a:r>
              <a:rPr lang="ko-KR" altLang="en-US" sz="2400" spc="-300" dirty="0">
                <a:latin typeface="AppleSDGothicNeoB00" panose="02000503000000000000" pitchFamily="2" charset="-128"/>
                <a:ea typeface="AppleSDGothicNeoB00" panose="02000503000000000000" pitchFamily="2" charset="-128"/>
              </a:rPr>
              <a:t>가져오기</a:t>
            </a:r>
            <a:endParaRPr lang="en-US" altLang="ko-KR" sz="2400" spc="-300" dirty="0">
              <a:latin typeface="AppleSDGothicNeoB00" panose="02000503000000000000" pitchFamily="2" charset="-128"/>
              <a:ea typeface="AppleSDGothicNeoB00" panose="02000503000000000000" pitchFamily="2" charset="-128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1ECB044-A948-4FB6-93DA-38A3092F89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771" y="1280124"/>
            <a:ext cx="7279672" cy="429775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56AF7A1-7DC6-4AC3-863A-A80FF49A08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0086" y="2410892"/>
            <a:ext cx="6846143" cy="3872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1561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8E1E3BAD-AC40-4CAA-9D5E-B55FE9D8A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44251" y="6341604"/>
            <a:ext cx="2747749" cy="523220"/>
          </a:xfrm>
          <a:noFill/>
        </p:spPr>
        <p:txBody>
          <a:bodyPr>
            <a:normAutofit/>
          </a:bodyPr>
          <a:lstStyle/>
          <a:p>
            <a:pPr algn="r"/>
            <a:r>
              <a:rPr lang="en-US" altLang="ko-KR" sz="2400" spc="0" dirty="0">
                <a:ln w="3175">
                  <a:solidFill>
                    <a:schemeClr val="tx1"/>
                  </a:solidFill>
                </a:ln>
                <a:latin typeface="+mn-lt"/>
                <a:ea typeface="나눔스퀘어 ExtraBold" panose="020B0600000101010101" pitchFamily="50" charset="-127"/>
              </a:rPr>
              <a:t>Q-GIS</a:t>
            </a:r>
            <a:endParaRPr lang="ko-KR" altLang="en-US" sz="2400" spc="0" dirty="0">
              <a:ln w="3175">
                <a:solidFill>
                  <a:schemeClr val="tx1"/>
                </a:solidFill>
              </a:ln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1BC86AE-94F3-4547-B048-A74F3F87F8A6}"/>
              </a:ext>
            </a:extLst>
          </p:cNvPr>
          <p:cNvSpPr/>
          <p:nvPr/>
        </p:nvSpPr>
        <p:spPr>
          <a:xfrm>
            <a:off x="10527030" y="6130909"/>
            <a:ext cx="1664970" cy="3052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1400" dirty="0"/>
              <a:t>실습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2AE175-A2D6-4EA9-BB80-00D038D2E5AE}"/>
              </a:ext>
            </a:extLst>
          </p:cNvPr>
          <p:cNvSpPr txBox="1"/>
          <p:nvPr/>
        </p:nvSpPr>
        <p:spPr>
          <a:xfrm>
            <a:off x="652840" y="515125"/>
            <a:ext cx="442212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spc="-300" dirty="0">
                <a:latin typeface="AppleSDGothicNeoB00" panose="02000503000000000000" pitchFamily="2" charset="-128"/>
                <a:ea typeface="AppleSDGothicNeoB00" panose="02000503000000000000" pitchFamily="2" charset="-128"/>
              </a:rPr>
              <a:t>✔ 레이어 추가하기</a:t>
            </a:r>
            <a:endParaRPr lang="en-US" altLang="ko-KR" sz="2400" spc="-300" dirty="0">
              <a:latin typeface="AppleSDGothicNeoB00" panose="02000503000000000000" pitchFamily="2" charset="-128"/>
              <a:ea typeface="AppleSDGothicNeoB00" panose="02000503000000000000" pitchFamily="2" charset="-128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6030498-5941-4EEE-AB1F-9C4043648C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5873" y="1187485"/>
            <a:ext cx="7158378" cy="404927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CFC078B-FAF8-4578-84F4-A205CB0EBD24}"/>
              </a:ext>
            </a:extLst>
          </p:cNvPr>
          <p:cNvSpPr txBox="1"/>
          <p:nvPr/>
        </p:nvSpPr>
        <p:spPr>
          <a:xfrm>
            <a:off x="662718" y="5552580"/>
            <a:ext cx="10404687" cy="473206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pc="-150" dirty="0">
                <a:latin typeface="+mn-ea"/>
              </a:rPr>
              <a:t>[</a:t>
            </a:r>
            <a:r>
              <a:rPr lang="ko-KR" altLang="en-US" spc="-150" dirty="0">
                <a:latin typeface="+mn-ea"/>
              </a:rPr>
              <a:t>레이어</a:t>
            </a:r>
            <a:r>
              <a:rPr lang="en-US" altLang="ko-KR" spc="-150" dirty="0">
                <a:latin typeface="+mn-ea"/>
              </a:rPr>
              <a:t>] – [</a:t>
            </a:r>
            <a:r>
              <a:rPr lang="ko-KR" altLang="en-US" spc="-150" dirty="0">
                <a:latin typeface="+mn-ea"/>
              </a:rPr>
              <a:t>레이어 생성</a:t>
            </a:r>
            <a:r>
              <a:rPr lang="en-US" altLang="ko-KR" spc="-150" dirty="0">
                <a:latin typeface="+mn-ea"/>
              </a:rPr>
              <a:t>] – [</a:t>
            </a:r>
            <a:r>
              <a:rPr lang="ko-KR" altLang="en-US" spc="-150" dirty="0">
                <a:latin typeface="+mn-ea"/>
              </a:rPr>
              <a:t>새 </a:t>
            </a:r>
            <a:r>
              <a:rPr lang="en-US" altLang="ko-KR" spc="-150" dirty="0">
                <a:latin typeface="+mn-ea"/>
              </a:rPr>
              <a:t>Shapefile </a:t>
            </a:r>
            <a:r>
              <a:rPr lang="ko-KR" altLang="en-US" spc="-150" dirty="0">
                <a:latin typeface="+mn-ea"/>
              </a:rPr>
              <a:t>레이어</a:t>
            </a:r>
            <a:r>
              <a:rPr lang="en-US" altLang="ko-KR" spc="-150" dirty="0">
                <a:latin typeface="+mn-ea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6298182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8E1E3BAD-AC40-4CAA-9D5E-B55FE9D8A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44251" y="6341604"/>
            <a:ext cx="2747749" cy="523220"/>
          </a:xfrm>
          <a:noFill/>
        </p:spPr>
        <p:txBody>
          <a:bodyPr>
            <a:normAutofit/>
          </a:bodyPr>
          <a:lstStyle/>
          <a:p>
            <a:pPr algn="r"/>
            <a:r>
              <a:rPr lang="en-US" altLang="ko-KR" sz="2400" spc="0" dirty="0">
                <a:ln w="3175">
                  <a:solidFill>
                    <a:schemeClr val="tx1"/>
                  </a:solidFill>
                </a:ln>
                <a:latin typeface="+mn-lt"/>
                <a:ea typeface="나눔스퀘어 ExtraBold" panose="020B0600000101010101" pitchFamily="50" charset="-127"/>
              </a:rPr>
              <a:t>Q-GIS</a:t>
            </a:r>
            <a:endParaRPr lang="ko-KR" altLang="en-US" sz="2400" spc="0" dirty="0">
              <a:ln w="3175">
                <a:solidFill>
                  <a:schemeClr val="tx1"/>
                </a:solidFill>
              </a:ln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1BC86AE-94F3-4547-B048-A74F3F87F8A6}"/>
              </a:ext>
            </a:extLst>
          </p:cNvPr>
          <p:cNvSpPr/>
          <p:nvPr/>
        </p:nvSpPr>
        <p:spPr>
          <a:xfrm>
            <a:off x="10527030" y="6130909"/>
            <a:ext cx="1664970" cy="3052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1400" dirty="0"/>
              <a:t>실습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2AE175-A2D6-4EA9-BB80-00D038D2E5AE}"/>
              </a:ext>
            </a:extLst>
          </p:cNvPr>
          <p:cNvSpPr txBox="1"/>
          <p:nvPr/>
        </p:nvSpPr>
        <p:spPr>
          <a:xfrm>
            <a:off x="652840" y="515125"/>
            <a:ext cx="442212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spc="-300" dirty="0">
                <a:latin typeface="AppleSDGothicNeoB00" panose="02000503000000000000" pitchFamily="2" charset="-128"/>
                <a:ea typeface="AppleSDGothicNeoB00" panose="02000503000000000000" pitchFamily="2" charset="-128"/>
              </a:rPr>
              <a:t>✔ 레이어 추가하기</a:t>
            </a:r>
            <a:endParaRPr lang="en-US" altLang="ko-KR" sz="2400" spc="-300" dirty="0">
              <a:latin typeface="AppleSDGothicNeoB00" panose="02000503000000000000" pitchFamily="2" charset="-128"/>
              <a:ea typeface="AppleSDGothicNeoB00" panose="02000503000000000000" pitchFamily="2" charset="-128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FBE5D27-C46C-42A7-8180-511A374748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5684" y="1133559"/>
            <a:ext cx="9020631" cy="5102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7256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8E1E3BAD-AC40-4CAA-9D5E-B55FE9D8A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44251" y="6341604"/>
            <a:ext cx="2747749" cy="523220"/>
          </a:xfrm>
          <a:noFill/>
        </p:spPr>
        <p:txBody>
          <a:bodyPr>
            <a:normAutofit/>
          </a:bodyPr>
          <a:lstStyle/>
          <a:p>
            <a:pPr algn="r"/>
            <a:r>
              <a:rPr lang="en-US" altLang="ko-KR" sz="2400" spc="0" dirty="0">
                <a:ln w="3175">
                  <a:solidFill>
                    <a:schemeClr val="tx1"/>
                  </a:solidFill>
                </a:ln>
                <a:latin typeface="+mn-lt"/>
                <a:ea typeface="나눔스퀘어 ExtraBold" panose="020B0600000101010101" pitchFamily="50" charset="-127"/>
              </a:rPr>
              <a:t>Q-GIS</a:t>
            </a:r>
            <a:endParaRPr lang="ko-KR" altLang="en-US" sz="2400" spc="0" dirty="0">
              <a:ln w="3175">
                <a:solidFill>
                  <a:schemeClr val="tx1"/>
                </a:solidFill>
              </a:ln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1BC86AE-94F3-4547-B048-A74F3F87F8A6}"/>
              </a:ext>
            </a:extLst>
          </p:cNvPr>
          <p:cNvSpPr/>
          <p:nvPr/>
        </p:nvSpPr>
        <p:spPr>
          <a:xfrm>
            <a:off x="10527030" y="6130909"/>
            <a:ext cx="1664970" cy="3052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1400" dirty="0"/>
              <a:t>실습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2AE175-A2D6-4EA9-BB80-00D038D2E5AE}"/>
              </a:ext>
            </a:extLst>
          </p:cNvPr>
          <p:cNvSpPr txBox="1"/>
          <p:nvPr/>
        </p:nvSpPr>
        <p:spPr>
          <a:xfrm>
            <a:off x="652840" y="515125"/>
            <a:ext cx="442212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spc="-300" dirty="0">
                <a:latin typeface="AppleSDGothicNeoB00" panose="02000503000000000000" pitchFamily="2" charset="-128"/>
                <a:ea typeface="AppleSDGothicNeoB00" panose="02000503000000000000" pitchFamily="2" charset="-128"/>
              </a:rPr>
              <a:t>✔ 특정 구 조회</a:t>
            </a:r>
            <a:endParaRPr lang="en-US" altLang="ko-KR" sz="2400" spc="-300" dirty="0">
              <a:latin typeface="AppleSDGothicNeoB00" panose="02000503000000000000" pitchFamily="2" charset="-128"/>
              <a:ea typeface="AppleSDGothicNeoB00" panose="02000503000000000000" pitchFamily="2" charset="-128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A85BB86-1A86-41C1-B7A4-CE85AB0BA5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0650" y="1187485"/>
            <a:ext cx="8730700" cy="4938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8679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D9EB58-22AA-4020-B8BA-36654A047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2265"/>
            <a:ext cx="1783080" cy="701731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altLang="ko-KR" b="0" dirty="0"/>
              <a:t>INDEX</a:t>
            </a:r>
            <a:endParaRPr lang="ko-KR" altLang="en-US" b="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CC9EC4-20A4-4B62-95BC-C97F591B479D}"/>
              </a:ext>
            </a:extLst>
          </p:cNvPr>
          <p:cNvSpPr txBox="1"/>
          <p:nvPr/>
        </p:nvSpPr>
        <p:spPr>
          <a:xfrm>
            <a:off x="2885094" y="2025066"/>
            <a:ext cx="642181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indent="-914400">
              <a:lnSpc>
                <a:spcPct val="150000"/>
              </a:lnSpc>
              <a:buAutoNum type="arabicPeriod"/>
            </a:pPr>
            <a:r>
              <a:rPr lang="en-US" altLang="ko-KR" sz="3200" spc="-150" dirty="0">
                <a:ln w="3175">
                  <a:noFill/>
                </a:ln>
                <a:latin typeface="+mj-ea"/>
                <a:ea typeface="+mj-ea"/>
              </a:rPr>
              <a:t>GIS </a:t>
            </a:r>
            <a:r>
              <a:rPr lang="ko-KR" altLang="en-US" sz="3200" spc="-150" dirty="0">
                <a:ln w="3175">
                  <a:noFill/>
                </a:ln>
                <a:latin typeface="+mj-ea"/>
                <a:ea typeface="+mj-ea"/>
              </a:rPr>
              <a:t>공간분석 이란 </a:t>
            </a:r>
            <a:r>
              <a:rPr lang="en-US" altLang="ko-KR" sz="3200" spc="-150" dirty="0">
                <a:ln w="3175">
                  <a:noFill/>
                </a:ln>
                <a:latin typeface="+mj-ea"/>
                <a:ea typeface="+mj-ea"/>
              </a:rPr>
              <a:t>?</a:t>
            </a:r>
          </a:p>
          <a:p>
            <a:pPr marL="914400" indent="-914400">
              <a:lnSpc>
                <a:spcPct val="150000"/>
              </a:lnSpc>
              <a:buAutoNum type="arabicPeriod"/>
            </a:pPr>
            <a:r>
              <a:rPr lang="en-US" altLang="ko-KR" sz="3200" spc="-150" dirty="0">
                <a:ln w="3175">
                  <a:noFill/>
                </a:ln>
                <a:latin typeface="+mj-ea"/>
                <a:ea typeface="+mj-ea"/>
              </a:rPr>
              <a:t>Q-GIS</a:t>
            </a:r>
          </a:p>
          <a:p>
            <a:pPr marL="914400" indent="-914400">
              <a:lnSpc>
                <a:spcPct val="150000"/>
              </a:lnSpc>
              <a:buAutoNum type="arabicPeriod"/>
            </a:pPr>
            <a:r>
              <a:rPr lang="en-US" altLang="ko-KR" sz="3200" spc="-150" dirty="0">
                <a:ln w="3175">
                  <a:noFill/>
                </a:ln>
                <a:latin typeface="+mj-ea"/>
                <a:ea typeface="+mj-ea"/>
              </a:rPr>
              <a:t>folium </a:t>
            </a:r>
            <a:r>
              <a:rPr lang="ko-KR" altLang="en-US" sz="3200" spc="-150" dirty="0">
                <a:ln w="3175">
                  <a:noFill/>
                </a:ln>
                <a:latin typeface="+mj-ea"/>
                <a:ea typeface="+mj-ea"/>
              </a:rPr>
              <a:t>패키지</a:t>
            </a:r>
            <a:endParaRPr lang="en-US" altLang="ko-KR" sz="3200" spc="-150" dirty="0">
              <a:ln w="3175">
                <a:noFill/>
              </a:ln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3084125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8E1E3BAD-AC40-4CAA-9D5E-B55FE9D8A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44251" y="6341604"/>
            <a:ext cx="2747749" cy="523220"/>
          </a:xfrm>
          <a:noFill/>
        </p:spPr>
        <p:txBody>
          <a:bodyPr>
            <a:normAutofit/>
          </a:bodyPr>
          <a:lstStyle/>
          <a:p>
            <a:pPr algn="r"/>
            <a:r>
              <a:rPr lang="en-US" altLang="ko-KR" sz="2400" spc="0" dirty="0">
                <a:ln w="3175">
                  <a:solidFill>
                    <a:schemeClr val="tx1"/>
                  </a:solidFill>
                </a:ln>
                <a:latin typeface="+mn-lt"/>
                <a:ea typeface="나눔스퀘어 ExtraBold" panose="020B0600000101010101" pitchFamily="50" charset="-127"/>
              </a:rPr>
              <a:t>Q-GIS</a:t>
            </a:r>
            <a:endParaRPr lang="ko-KR" altLang="en-US" sz="2400" spc="0" dirty="0">
              <a:ln w="3175">
                <a:solidFill>
                  <a:schemeClr val="tx1"/>
                </a:solidFill>
              </a:ln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1BC86AE-94F3-4547-B048-A74F3F87F8A6}"/>
              </a:ext>
            </a:extLst>
          </p:cNvPr>
          <p:cNvSpPr/>
          <p:nvPr/>
        </p:nvSpPr>
        <p:spPr>
          <a:xfrm>
            <a:off x="10527030" y="6130909"/>
            <a:ext cx="1664970" cy="3052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1400" dirty="0"/>
              <a:t>실습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2AE175-A2D6-4EA9-BB80-00D038D2E5AE}"/>
              </a:ext>
            </a:extLst>
          </p:cNvPr>
          <p:cNvSpPr txBox="1"/>
          <p:nvPr/>
        </p:nvSpPr>
        <p:spPr>
          <a:xfrm>
            <a:off x="496723" y="349389"/>
            <a:ext cx="442212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spc="-300" dirty="0">
                <a:latin typeface="AppleSDGothicNeoB00" panose="02000503000000000000" pitchFamily="2" charset="-128"/>
                <a:ea typeface="AppleSDGothicNeoB00" panose="02000503000000000000" pitchFamily="2" charset="-128"/>
              </a:rPr>
              <a:t>✔ 특정 구 조회</a:t>
            </a:r>
            <a:endParaRPr lang="en-US" altLang="ko-KR" sz="2400" spc="-300" dirty="0">
              <a:latin typeface="AppleSDGothicNeoB00" panose="02000503000000000000" pitchFamily="2" charset="-128"/>
              <a:ea typeface="AppleSDGothicNeoB00" panose="02000503000000000000" pitchFamily="2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499BF2-3908-461B-B90B-215A6E2C1918}"/>
              </a:ext>
            </a:extLst>
          </p:cNvPr>
          <p:cNvSpPr txBox="1"/>
          <p:nvPr/>
        </p:nvSpPr>
        <p:spPr>
          <a:xfrm>
            <a:off x="696170" y="5923598"/>
            <a:ext cx="10404687" cy="473206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pc="-150" dirty="0">
                <a:latin typeface="+mn-ea"/>
              </a:rPr>
              <a:t>속성 테이블에서 수치 데이터 확인 가능</a:t>
            </a:r>
            <a:endParaRPr lang="en-US" altLang="ko-KR" spc="-150" dirty="0">
              <a:latin typeface="+mn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1D5E8CC-5310-445B-9947-3D930A6D9A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3781" y="902882"/>
            <a:ext cx="8484438" cy="4799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9174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8E1E3BAD-AC40-4CAA-9D5E-B55FE9D8A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44251" y="6341604"/>
            <a:ext cx="2747749" cy="523220"/>
          </a:xfrm>
          <a:noFill/>
        </p:spPr>
        <p:txBody>
          <a:bodyPr>
            <a:normAutofit/>
          </a:bodyPr>
          <a:lstStyle/>
          <a:p>
            <a:pPr algn="r"/>
            <a:r>
              <a:rPr lang="en-US" altLang="ko-KR" sz="2400" spc="0" dirty="0">
                <a:ln w="3175">
                  <a:solidFill>
                    <a:schemeClr val="tx1"/>
                  </a:solidFill>
                </a:ln>
                <a:latin typeface="+mn-lt"/>
                <a:ea typeface="나눔스퀘어 ExtraBold" panose="020B0600000101010101" pitchFamily="50" charset="-127"/>
              </a:rPr>
              <a:t>Q-GIS</a:t>
            </a:r>
            <a:endParaRPr lang="ko-KR" altLang="en-US" sz="2400" spc="0" dirty="0">
              <a:ln w="3175">
                <a:solidFill>
                  <a:schemeClr val="tx1"/>
                </a:solidFill>
              </a:ln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1BC86AE-94F3-4547-B048-A74F3F87F8A6}"/>
              </a:ext>
            </a:extLst>
          </p:cNvPr>
          <p:cNvSpPr/>
          <p:nvPr/>
        </p:nvSpPr>
        <p:spPr>
          <a:xfrm>
            <a:off x="10527030" y="6130909"/>
            <a:ext cx="1664970" cy="3052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1400" dirty="0"/>
              <a:t>실습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2AE175-A2D6-4EA9-BB80-00D038D2E5AE}"/>
              </a:ext>
            </a:extLst>
          </p:cNvPr>
          <p:cNvSpPr txBox="1"/>
          <p:nvPr/>
        </p:nvSpPr>
        <p:spPr>
          <a:xfrm>
            <a:off x="496723" y="349389"/>
            <a:ext cx="442212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spc="-300" dirty="0">
                <a:latin typeface="AppleSDGothicNeoB00" panose="02000503000000000000" pitchFamily="2" charset="-128"/>
                <a:ea typeface="AppleSDGothicNeoB00" panose="02000503000000000000" pitchFamily="2" charset="-128"/>
              </a:rPr>
              <a:t>✔ 특정 구 조회</a:t>
            </a:r>
            <a:endParaRPr lang="en-US" altLang="ko-KR" sz="2400" spc="-300" dirty="0">
              <a:latin typeface="AppleSDGothicNeoB00" panose="02000503000000000000" pitchFamily="2" charset="-128"/>
              <a:ea typeface="AppleSDGothicNeoB00" panose="02000503000000000000" pitchFamily="2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499BF2-3908-461B-B90B-215A6E2C1918}"/>
              </a:ext>
            </a:extLst>
          </p:cNvPr>
          <p:cNvSpPr txBox="1"/>
          <p:nvPr/>
        </p:nvSpPr>
        <p:spPr>
          <a:xfrm>
            <a:off x="893655" y="5582628"/>
            <a:ext cx="10404687" cy="88870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pc="-150" dirty="0">
                <a:latin typeface="+mn-ea"/>
              </a:rPr>
              <a:t>SQL</a:t>
            </a:r>
            <a:r>
              <a:rPr lang="ko-KR" altLang="en-US" spc="-150" dirty="0">
                <a:latin typeface="+mn-ea"/>
              </a:rPr>
              <a:t>의 </a:t>
            </a:r>
            <a:r>
              <a:rPr lang="en-US" altLang="ko-KR" spc="-150" dirty="0">
                <a:latin typeface="+mn-ea"/>
              </a:rPr>
              <a:t>where </a:t>
            </a:r>
            <a:r>
              <a:rPr lang="ko-KR" altLang="en-US" spc="-150" dirty="0">
                <a:latin typeface="+mn-ea"/>
              </a:rPr>
              <a:t>절과 같이 특정 구를 조회할 수 있다</a:t>
            </a:r>
            <a:r>
              <a:rPr lang="en-US" altLang="ko-KR" spc="-150" dirty="0">
                <a:latin typeface="+mn-ea"/>
              </a:rPr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pc="-150" dirty="0">
                <a:latin typeface="+mn-ea"/>
              </a:rPr>
              <a:t>“EMD_NM” LIKE</a:t>
            </a:r>
            <a:r>
              <a:rPr lang="ko-KR" altLang="en-US" spc="-150" dirty="0">
                <a:latin typeface="+mn-ea"/>
              </a:rPr>
              <a:t> </a:t>
            </a:r>
            <a:r>
              <a:rPr lang="en-US" altLang="ko-KR" spc="-150" dirty="0">
                <a:latin typeface="+mn-ea"/>
              </a:rPr>
              <a:t>‘</a:t>
            </a:r>
            <a:r>
              <a:rPr lang="ko-KR" altLang="en-US" spc="-150" dirty="0">
                <a:latin typeface="+mn-ea"/>
              </a:rPr>
              <a:t>목</a:t>
            </a:r>
            <a:r>
              <a:rPr lang="en-US" altLang="ko-KR" spc="-150" dirty="0">
                <a:latin typeface="+mn-ea"/>
              </a:rPr>
              <a:t>%’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3C93907-436C-494C-90F2-10B9126C01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3984" y="905303"/>
            <a:ext cx="6644031" cy="4447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4547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8E1E3BAD-AC40-4CAA-9D5E-B55FE9D8A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44251" y="6341604"/>
            <a:ext cx="2747749" cy="523220"/>
          </a:xfrm>
          <a:noFill/>
        </p:spPr>
        <p:txBody>
          <a:bodyPr>
            <a:normAutofit/>
          </a:bodyPr>
          <a:lstStyle/>
          <a:p>
            <a:pPr algn="r"/>
            <a:r>
              <a:rPr lang="en-US" altLang="ko-KR" sz="2400" spc="0" dirty="0">
                <a:ln w="3175">
                  <a:solidFill>
                    <a:schemeClr val="tx1"/>
                  </a:solidFill>
                </a:ln>
                <a:latin typeface="+mn-lt"/>
                <a:ea typeface="나눔스퀘어 ExtraBold" panose="020B0600000101010101" pitchFamily="50" charset="-127"/>
              </a:rPr>
              <a:t>Q-GIS</a:t>
            </a:r>
            <a:endParaRPr lang="ko-KR" altLang="en-US" sz="2400" spc="0" dirty="0">
              <a:ln w="3175">
                <a:solidFill>
                  <a:schemeClr val="tx1"/>
                </a:solidFill>
              </a:ln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1BC86AE-94F3-4547-B048-A74F3F87F8A6}"/>
              </a:ext>
            </a:extLst>
          </p:cNvPr>
          <p:cNvSpPr/>
          <p:nvPr/>
        </p:nvSpPr>
        <p:spPr>
          <a:xfrm>
            <a:off x="10527030" y="6130909"/>
            <a:ext cx="1664970" cy="3052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1400" dirty="0"/>
              <a:t>실습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2AE175-A2D6-4EA9-BB80-00D038D2E5AE}"/>
              </a:ext>
            </a:extLst>
          </p:cNvPr>
          <p:cNvSpPr txBox="1"/>
          <p:nvPr/>
        </p:nvSpPr>
        <p:spPr>
          <a:xfrm>
            <a:off x="652840" y="515125"/>
            <a:ext cx="442212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spc="-300" dirty="0">
                <a:latin typeface="AppleSDGothicNeoB00" panose="02000503000000000000" pitchFamily="2" charset="-128"/>
                <a:ea typeface="AppleSDGothicNeoB00" panose="02000503000000000000" pitchFamily="2" charset="-128"/>
              </a:rPr>
              <a:t>✔ 특정 구 조회</a:t>
            </a:r>
            <a:endParaRPr lang="en-US" altLang="ko-KR" sz="2400" spc="-300" dirty="0">
              <a:latin typeface="AppleSDGothicNeoB00" panose="02000503000000000000" pitchFamily="2" charset="-128"/>
              <a:ea typeface="AppleSDGothicNeoB00" panose="02000503000000000000" pitchFamily="2" charset="-128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96B6458-7225-41A5-B5ED-03168051AD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2083" y="1095545"/>
            <a:ext cx="9087833" cy="5140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0322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8E1E3BAD-AC40-4CAA-9D5E-B55FE9D8A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44251" y="6341604"/>
            <a:ext cx="2747749" cy="523220"/>
          </a:xfrm>
          <a:noFill/>
        </p:spPr>
        <p:txBody>
          <a:bodyPr>
            <a:normAutofit/>
          </a:bodyPr>
          <a:lstStyle/>
          <a:p>
            <a:pPr algn="r"/>
            <a:r>
              <a:rPr lang="en-US" altLang="ko-KR" sz="2400" spc="0" dirty="0">
                <a:ln w="3175">
                  <a:solidFill>
                    <a:schemeClr val="tx1"/>
                  </a:solidFill>
                </a:ln>
                <a:latin typeface="+mn-lt"/>
                <a:ea typeface="나눔스퀘어 ExtraBold" panose="020B0600000101010101" pitchFamily="50" charset="-127"/>
              </a:rPr>
              <a:t>folium</a:t>
            </a:r>
            <a:endParaRPr lang="ko-KR" altLang="en-US" sz="2400" spc="0" dirty="0">
              <a:ln w="3175">
                <a:solidFill>
                  <a:schemeClr val="tx1"/>
                </a:solidFill>
              </a:ln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1BC86AE-94F3-4547-B048-A74F3F87F8A6}"/>
              </a:ext>
            </a:extLst>
          </p:cNvPr>
          <p:cNvSpPr/>
          <p:nvPr/>
        </p:nvSpPr>
        <p:spPr>
          <a:xfrm>
            <a:off x="10527030" y="6130909"/>
            <a:ext cx="1664970" cy="3052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1400" dirty="0"/>
              <a:t>실습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2AE175-A2D6-4EA9-BB80-00D038D2E5AE}"/>
              </a:ext>
            </a:extLst>
          </p:cNvPr>
          <p:cNvSpPr txBox="1"/>
          <p:nvPr/>
        </p:nvSpPr>
        <p:spPr>
          <a:xfrm>
            <a:off x="597083" y="496258"/>
            <a:ext cx="442212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spc="-300" dirty="0">
                <a:latin typeface="AppleSDGothicNeoB00" panose="02000503000000000000" pitchFamily="2" charset="-128"/>
                <a:ea typeface="AppleSDGothicNeoB00" panose="02000503000000000000" pitchFamily="2" charset="-128"/>
              </a:rPr>
              <a:t>✔ </a:t>
            </a:r>
            <a:r>
              <a:rPr lang="ko-KR" altLang="en-US" sz="2400" spc="-300" dirty="0" err="1">
                <a:latin typeface="AppleSDGothicNeoB00" panose="02000503000000000000" pitchFamily="2" charset="-128"/>
                <a:ea typeface="AppleSDGothicNeoB00" panose="02000503000000000000" pitchFamily="2" charset="-128"/>
              </a:rPr>
              <a:t>파이썬을</a:t>
            </a:r>
            <a:r>
              <a:rPr lang="ko-KR" altLang="en-US" sz="2400" spc="-300" dirty="0">
                <a:latin typeface="AppleSDGothicNeoB00" panose="02000503000000000000" pitchFamily="2" charset="-128"/>
                <a:ea typeface="AppleSDGothicNeoB00" panose="02000503000000000000" pitchFamily="2" charset="-128"/>
              </a:rPr>
              <a:t> 이용하여 지도 데이터 시각화</a:t>
            </a:r>
            <a:endParaRPr lang="en-US" altLang="ko-KR" sz="2400" spc="-300" dirty="0">
              <a:latin typeface="AppleSDGothicNeoB00" panose="02000503000000000000" pitchFamily="2" charset="-128"/>
              <a:ea typeface="AppleSDGothicNeoB00" panose="02000503000000000000" pitchFamily="2" charset="-128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AE294DE-E1F4-45E9-8AEF-61B5FB09C0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0652" y="1234376"/>
            <a:ext cx="8030696" cy="489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1841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8E1E3BAD-AC40-4CAA-9D5E-B55FE9D8A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44251" y="6341604"/>
            <a:ext cx="2747749" cy="523220"/>
          </a:xfrm>
          <a:noFill/>
        </p:spPr>
        <p:txBody>
          <a:bodyPr>
            <a:normAutofit/>
          </a:bodyPr>
          <a:lstStyle/>
          <a:p>
            <a:pPr algn="r"/>
            <a:r>
              <a:rPr lang="en-US" altLang="ko-KR" sz="2400" spc="0" dirty="0">
                <a:ln w="3175">
                  <a:solidFill>
                    <a:schemeClr val="tx1"/>
                  </a:solidFill>
                </a:ln>
                <a:latin typeface="+mn-lt"/>
                <a:ea typeface="나눔스퀘어 ExtraBold" panose="020B0600000101010101" pitchFamily="50" charset="-127"/>
              </a:rPr>
              <a:t>folium</a:t>
            </a:r>
            <a:endParaRPr lang="ko-KR" altLang="en-US" sz="2400" spc="0" dirty="0">
              <a:ln w="3175">
                <a:solidFill>
                  <a:schemeClr val="tx1"/>
                </a:solidFill>
              </a:ln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1BC86AE-94F3-4547-B048-A74F3F87F8A6}"/>
              </a:ext>
            </a:extLst>
          </p:cNvPr>
          <p:cNvSpPr/>
          <p:nvPr/>
        </p:nvSpPr>
        <p:spPr>
          <a:xfrm>
            <a:off x="10527030" y="6130909"/>
            <a:ext cx="1664970" cy="3052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1400" dirty="0"/>
              <a:t>실습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2AE175-A2D6-4EA9-BB80-00D038D2E5AE}"/>
              </a:ext>
            </a:extLst>
          </p:cNvPr>
          <p:cNvSpPr txBox="1"/>
          <p:nvPr/>
        </p:nvSpPr>
        <p:spPr>
          <a:xfrm>
            <a:off x="1188098" y="1503481"/>
            <a:ext cx="442212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spc="-300" dirty="0">
                <a:latin typeface="AppleSDGothicNeoB00" panose="02000503000000000000" pitchFamily="2" charset="-128"/>
                <a:ea typeface="AppleSDGothicNeoB00" panose="02000503000000000000" pitchFamily="2" charset="-128"/>
              </a:rPr>
              <a:t>✔ </a:t>
            </a:r>
            <a:r>
              <a:rPr lang="ko-KR" altLang="en-US" sz="2400" spc="-300" dirty="0" err="1">
                <a:latin typeface="AppleSDGothicNeoB00" panose="02000503000000000000" pitchFamily="2" charset="-128"/>
                <a:ea typeface="AppleSDGothicNeoB00" panose="02000503000000000000" pitchFamily="2" charset="-128"/>
              </a:rPr>
              <a:t>파이썬을</a:t>
            </a:r>
            <a:r>
              <a:rPr lang="ko-KR" altLang="en-US" sz="2400" spc="-300" dirty="0">
                <a:latin typeface="AppleSDGothicNeoB00" panose="02000503000000000000" pitchFamily="2" charset="-128"/>
                <a:ea typeface="AppleSDGothicNeoB00" panose="02000503000000000000" pitchFamily="2" charset="-128"/>
              </a:rPr>
              <a:t> 이용하여 지도 데이터 시각화</a:t>
            </a:r>
            <a:endParaRPr lang="en-US" altLang="ko-KR" sz="2400" spc="-300" dirty="0">
              <a:latin typeface="AppleSDGothicNeoB00" panose="02000503000000000000" pitchFamily="2" charset="-128"/>
              <a:ea typeface="AppleSDGothicNeoB00" panose="02000503000000000000" pitchFamily="2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AB5B9F-1DE4-4258-B4C9-36EB10AA6C44}"/>
              </a:ext>
            </a:extLst>
          </p:cNvPr>
          <p:cNvSpPr txBox="1"/>
          <p:nvPr/>
        </p:nvSpPr>
        <p:spPr>
          <a:xfrm>
            <a:off x="1932664" y="1965146"/>
            <a:ext cx="4660271" cy="262379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2800" spc="-150" dirty="0">
                <a:latin typeface="+mn-ea"/>
              </a:rPr>
              <a:t>import folium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2800" spc="-150" dirty="0">
                <a:latin typeface="+mn-ea"/>
              </a:rPr>
              <a:t>위치 데이터 저장 </a:t>
            </a:r>
            <a:r>
              <a:rPr lang="en-US" altLang="ko-KR" sz="2800" spc="-150" dirty="0">
                <a:latin typeface="+mn-ea"/>
              </a:rPr>
              <a:t>(</a:t>
            </a:r>
            <a:r>
              <a:rPr lang="ko-KR" altLang="en-US" sz="2800" spc="-150" dirty="0">
                <a:latin typeface="+mn-ea"/>
              </a:rPr>
              <a:t>위도</a:t>
            </a:r>
            <a:r>
              <a:rPr lang="en-US" altLang="ko-KR" sz="2800" spc="-150" dirty="0">
                <a:latin typeface="+mn-ea"/>
              </a:rPr>
              <a:t>, </a:t>
            </a:r>
            <a:r>
              <a:rPr lang="ko-KR" altLang="en-US" sz="2800" spc="-150" dirty="0">
                <a:latin typeface="+mn-ea"/>
              </a:rPr>
              <a:t>경도</a:t>
            </a:r>
            <a:r>
              <a:rPr lang="en-US" altLang="ko-KR" sz="2800" spc="-150" dirty="0">
                <a:latin typeface="+mn-ea"/>
              </a:rPr>
              <a:t>)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2800" spc="-150" dirty="0">
                <a:latin typeface="+mn-ea"/>
              </a:rPr>
              <a:t>맵 가져오기</a:t>
            </a:r>
            <a:endParaRPr lang="en-US" altLang="ko-KR" sz="2800" spc="-150" dirty="0">
              <a:latin typeface="+mn-ea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2800" spc="-150" dirty="0">
                <a:latin typeface="+mn-ea"/>
              </a:rPr>
              <a:t>점 찍기</a:t>
            </a:r>
            <a:endParaRPr lang="en-US" altLang="ko-KR" sz="2800" spc="-15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866218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8E1E3BAD-AC40-4CAA-9D5E-B55FE9D8A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44251" y="6341604"/>
            <a:ext cx="2747749" cy="523220"/>
          </a:xfrm>
          <a:noFill/>
        </p:spPr>
        <p:txBody>
          <a:bodyPr>
            <a:normAutofit/>
          </a:bodyPr>
          <a:lstStyle/>
          <a:p>
            <a:pPr algn="r"/>
            <a:r>
              <a:rPr lang="en-US" altLang="ko-KR" sz="2400" spc="0" dirty="0">
                <a:ln w="3175">
                  <a:solidFill>
                    <a:schemeClr val="tx1"/>
                  </a:solidFill>
                </a:ln>
                <a:latin typeface="+mn-lt"/>
                <a:ea typeface="나눔스퀘어 ExtraBold" panose="020B0600000101010101" pitchFamily="50" charset="-127"/>
              </a:rPr>
              <a:t>folium</a:t>
            </a:r>
            <a:endParaRPr lang="ko-KR" altLang="en-US" sz="2400" spc="0" dirty="0">
              <a:ln w="3175">
                <a:solidFill>
                  <a:schemeClr val="tx1"/>
                </a:solidFill>
              </a:ln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1BC86AE-94F3-4547-B048-A74F3F87F8A6}"/>
              </a:ext>
            </a:extLst>
          </p:cNvPr>
          <p:cNvSpPr/>
          <p:nvPr/>
        </p:nvSpPr>
        <p:spPr>
          <a:xfrm>
            <a:off x="10527030" y="6130909"/>
            <a:ext cx="1664970" cy="3052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1400" dirty="0"/>
              <a:t>실습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2AE175-A2D6-4EA9-BB80-00D038D2E5AE}"/>
              </a:ext>
            </a:extLst>
          </p:cNvPr>
          <p:cNvSpPr txBox="1"/>
          <p:nvPr/>
        </p:nvSpPr>
        <p:spPr>
          <a:xfrm>
            <a:off x="1476278" y="1447726"/>
            <a:ext cx="442212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spc="-300" dirty="0">
                <a:latin typeface="AppleSDGothicNeoB00" panose="02000503000000000000" pitchFamily="2" charset="-128"/>
                <a:ea typeface="AppleSDGothicNeoB00" panose="02000503000000000000" pitchFamily="2" charset="-128"/>
              </a:rPr>
              <a:t>✔ 모듈 </a:t>
            </a:r>
            <a:r>
              <a:rPr lang="en-US" altLang="ko-KR" sz="2400" spc="-300" dirty="0">
                <a:latin typeface="AppleSDGothicNeoB00" panose="02000503000000000000" pitchFamily="2" charset="-128"/>
                <a:ea typeface="AppleSDGothicNeoB00" panose="02000503000000000000" pitchFamily="2" charset="-128"/>
              </a:rPr>
              <a:t>import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7494C44-F896-4993-806D-3996DB5AEF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5646" y="2425615"/>
            <a:ext cx="3045431" cy="71858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4814CFE-9866-4D98-B6CC-E996823C4A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5646" y="3514726"/>
            <a:ext cx="3003386" cy="633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6381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8E1E3BAD-AC40-4CAA-9D5E-B55FE9D8A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44251" y="6341604"/>
            <a:ext cx="2747749" cy="523220"/>
          </a:xfrm>
          <a:noFill/>
        </p:spPr>
        <p:txBody>
          <a:bodyPr>
            <a:normAutofit/>
          </a:bodyPr>
          <a:lstStyle/>
          <a:p>
            <a:pPr algn="r"/>
            <a:r>
              <a:rPr lang="en-US" altLang="ko-KR" sz="2400" spc="0" dirty="0">
                <a:ln w="3175">
                  <a:solidFill>
                    <a:schemeClr val="tx1"/>
                  </a:solidFill>
                </a:ln>
                <a:latin typeface="+mn-lt"/>
                <a:ea typeface="나눔스퀘어 ExtraBold" panose="020B0600000101010101" pitchFamily="50" charset="-127"/>
              </a:rPr>
              <a:t>folium</a:t>
            </a:r>
            <a:endParaRPr lang="ko-KR" altLang="en-US" sz="2400" spc="0" dirty="0">
              <a:ln w="3175">
                <a:solidFill>
                  <a:schemeClr val="tx1"/>
                </a:solidFill>
              </a:ln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1BC86AE-94F3-4547-B048-A74F3F87F8A6}"/>
              </a:ext>
            </a:extLst>
          </p:cNvPr>
          <p:cNvSpPr/>
          <p:nvPr/>
        </p:nvSpPr>
        <p:spPr>
          <a:xfrm>
            <a:off x="10527030" y="6130909"/>
            <a:ext cx="1664970" cy="3052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1400" dirty="0"/>
              <a:t>실습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2AE175-A2D6-4EA9-BB80-00D038D2E5AE}"/>
              </a:ext>
            </a:extLst>
          </p:cNvPr>
          <p:cNvSpPr txBox="1"/>
          <p:nvPr/>
        </p:nvSpPr>
        <p:spPr>
          <a:xfrm>
            <a:off x="907566" y="856711"/>
            <a:ext cx="442212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spc="-300" dirty="0">
                <a:latin typeface="AppleSDGothicNeoB00" panose="02000503000000000000" pitchFamily="2" charset="-128"/>
                <a:ea typeface="AppleSDGothicNeoB00" panose="02000503000000000000" pitchFamily="2" charset="-128"/>
              </a:rPr>
              <a:t>✔ 위치 데이터 저장</a:t>
            </a:r>
            <a:endParaRPr lang="en-US" altLang="ko-KR" sz="2400" spc="-300" dirty="0">
              <a:latin typeface="AppleSDGothicNeoB00" panose="02000503000000000000" pitchFamily="2" charset="-128"/>
              <a:ea typeface="AppleSDGothicNeoB00" panose="02000503000000000000" pitchFamily="2" charset="-128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DE77900-34B7-4C7B-97C6-A9AA6D7437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5215" y="1561839"/>
            <a:ext cx="8887016" cy="4192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0386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8E1E3BAD-AC40-4CAA-9D5E-B55FE9D8A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44251" y="6341604"/>
            <a:ext cx="2747749" cy="523220"/>
          </a:xfrm>
          <a:noFill/>
        </p:spPr>
        <p:txBody>
          <a:bodyPr>
            <a:normAutofit/>
          </a:bodyPr>
          <a:lstStyle/>
          <a:p>
            <a:pPr algn="r"/>
            <a:r>
              <a:rPr lang="en-US" altLang="ko-KR" sz="2400" spc="0" dirty="0">
                <a:ln w="3175">
                  <a:solidFill>
                    <a:schemeClr val="tx1"/>
                  </a:solidFill>
                </a:ln>
                <a:latin typeface="+mn-lt"/>
                <a:ea typeface="나눔스퀘어 ExtraBold" panose="020B0600000101010101" pitchFamily="50" charset="-127"/>
              </a:rPr>
              <a:t>folium</a:t>
            </a:r>
            <a:endParaRPr lang="ko-KR" altLang="en-US" sz="2400" spc="0" dirty="0">
              <a:ln w="3175">
                <a:solidFill>
                  <a:schemeClr val="tx1"/>
                </a:solidFill>
              </a:ln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1BC86AE-94F3-4547-B048-A74F3F87F8A6}"/>
              </a:ext>
            </a:extLst>
          </p:cNvPr>
          <p:cNvSpPr/>
          <p:nvPr/>
        </p:nvSpPr>
        <p:spPr>
          <a:xfrm>
            <a:off x="10527030" y="6130909"/>
            <a:ext cx="1664970" cy="3052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1400" dirty="0"/>
              <a:t>실습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2AE175-A2D6-4EA9-BB80-00D038D2E5AE}"/>
              </a:ext>
            </a:extLst>
          </p:cNvPr>
          <p:cNvSpPr txBox="1"/>
          <p:nvPr/>
        </p:nvSpPr>
        <p:spPr>
          <a:xfrm>
            <a:off x="361157" y="187638"/>
            <a:ext cx="442212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spc="-300" dirty="0">
                <a:latin typeface="AppleSDGothicNeoB00" panose="02000503000000000000" pitchFamily="2" charset="-128"/>
                <a:ea typeface="AppleSDGothicNeoB00" panose="02000503000000000000" pitchFamily="2" charset="-128"/>
              </a:rPr>
              <a:t>✔ 맵 가져오기</a:t>
            </a:r>
            <a:endParaRPr lang="en-US" altLang="ko-KR" sz="2400" spc="-300" dirty="0">
              <a:latin typeface="AppleSDGothicNeoB00" panose="02000503000000000000" pitchFamily="2" charset="-128"/>
              <a:ea typeface="AppleSDGothicNeoB00" panose="02000503000000000000" pitchFamily="2" charset="-128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F5B001A-E365-49DB-AE1E-01FF227213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6830" y="187638"/>
            <a:ext cx="7740258" cy="6477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3148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8E1E3BAD-AC40-4CAA-9D5E-B55FE9D8A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44251" y="6341604"/>
            <a:ext cx="2747749" cy="523220"/>
          </a:xfrm>
          <a:noFill/>
        </p:spPr>
        <p:txBody>
          <a:bodyPr>
            <a:normAutofit/>
          </a:bodyPr>
          <a:lstStyle/>
          <a:p>
            <a:pPr algn="r"/>
            <a:r>
              <a:rPr lang="en-US" altLang="ko-KR" sz="2400" spc="0" dirty="0">
                <a:ln w="3175">
                  <a:solidFill>
                    <a:schemeClr val="tx1"/>
                  </a:solidFill>
                </a:ln>
                <a:latin typeface="+mn-lt"/>
                <a:ea typeface="나눔스퀘어 ExtraBold" panose="020B0600000101010101" pitchFamily="50" charset="-127"/>
              </a:rPr>
              <a:t>folium</a:t>
            </a:r>
            <a:endParaRPr lang="ko-KR" altLang="en-US" sz="2400" spc="0" dirty="0">
              <a:ln w="3175">
                <a:solidFill>
                  <a:schemeClr val="tx1"/>
                </a:solidFill>
              </a:ln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1BC86AE-94F3-4547-B048-A74F3F87F8A6}"/>
              </a:ext>
            </a:extLst>
          </p:cNvPr>
          <p:cNvSpPr/>
          <p:nvPr/>
        </p:nvSpPr>
        <p:spPr>
          <a:xfrm>
            <a:off x="10527030" y="6130909"/>
            <a:ext cx="1664970" cy="3052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1400" dirty="0"/>
              <a:t>실습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2AE175-A2D6-4EA9-BB80-00D038D2E5AE}"/>
              </a:ext>
            </a:extLst>
          </p:cNvPr>
          <p:cNvSpPr txBox="1"/>
          <p:nvPr/>
        </p:nvSpPr>
        <p:spPr>
          <a:xfrm>
            <a:off x="461518" y="1258155"/>
            <a:ext cx="442212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spc="-300" dirty="0">
                <a:latin typeface="AppleSDGothicNeoB00" panose="02000503000000000000" pitchFamily="2" charset="-128"/>
                <a:ea typeface="AppleSDGothicNeoB00" panose="02000503000000000000" pitchFamily="2" charset="-128"/>
              </a:rPr>
              <a:t>✔ 마커 </a:t>
            </a:r>
            <a:r>
              <a:rPr lang="ko-KR" altLang="en-US" sz="2400" spc="-300" dirty="0" err="1">
                <a:latin typeface="AppleSDGothicNeoB00" panose="02000503000000000000" pitchFamily="2" charset="-128"/>
                <a:ea typeface="AppleSDGothicNeoB00" panose="02000503000000000000" pitchFamily="2" charset="-128"/>
              </a:rPr>
              <a:t>찍어주기</a:t>
            </a:r>
            <a:endParaRPr lang="en-US" altLang="ko-KR" sz="2400" spc="-300" dirty="0">
              <a:latin typeface="AppleSDGothicNeoB00" panose="02000503000000000000" pitchFamily="2" charset="-128"/>
              <a:ea typeface="AppleSDGothicNeoB00" panose="02000503000000000000" pitchFamily="2" charset="-128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6CB720D-F119-40C1-B22B-380D799795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304" y="2081199"/>
            <a:ext cx="10551391" cy="2457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3217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8E1E3BAD-AC40-4CAA-9D5E-B55FE9D8A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44251" y="6341604"/>
            <a:ext cx="2747749" cy="523220"/>
          </a:xfrm>
          <a:noFill/>
        </p:spPr>
        <p:txBody>
          <a:bodyPr>
            <a:normAutofit/>
          </a:bodyPr>
          <a:lstStyle/>
          <a:p>
            <a:pPr algn="r"/>
            <a:r>
              <a:rPr lang="en-US" altLang="ko-KR" sz="2400" spc="0" dirty="0">
                <a:ln w="3175">
                  <a:solidFill>
                    <a:schemeClr val="tx1"/>
                  </a:solidFill>
                </a:ln>
                <a:latin typeface="+mn-lt"/>
                <a:ea typeface="나눔스퀘어 ExtraBold" panose="020B0600000101010101" pitchFamily="50" charset="-127"/>
              </a:rPr>
              <a:t>folium</a:t>
            </a:r>
            <a:endParaRPr lang="ko-KR" altLang="en-US" sz="2400" spc="0" dirty="0">
              <a:ln w="3175">
                <a:solidFill>
                  <a:schemeClr val="tx1"/>
                </a:solidFill>
              </a:ln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1BC86AE-94F3-4547-B048-A74F3F87F8A6}"/>
              </a:ext>
            </a:extLst>
          </p:cNvPr>
          <p:cNvSpPr/>
          <p:nvPr/>
        </p:nvSpPr>
        <p:spPr>
          <a:xfrm>
            <a:off x="10527030" y="6130909"/>
            <a:ext cx="1664970" cy="3052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1400" dirty="0"/>
              <a:t>실습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2AE175-A2D6-4EA9-BB80-00D038D2E5AE}"/>
              </a:ext>
            </a:extLst>
          </p:cNvPr>
          <p:cNvSpPr txBox="1"/>
          <p:nvPr/>
        </p:nvSpPr>
        <p:spPr>
          <a:xfrm>
            <a:off x="450367" y="496258"/>
            <a:ext cx="442212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spc="-300" dirty="0">
                <a:latin typeface="AppleSDGothicNeoB00" panose="02000503000000000000" pitchFamily="2" charset="-128"/>
                <a:ea typeface="AppleSDGothicNeoB00" panose="02000503000000000000" pitchFamily="2" charset="-128"/>
              </a:rPr>
              <a:t>✔ 결과</a:t>
            </a:r>
            <a:endParaRPr lang="en-US" altLang="ko-KR" sz="2400" spc="-300" dirty="0">
              <a:latin typeface="AppleSDGothicNeoB00" panose="02000503000000000000" pitchFamily="2" charset="-128"/>
              <a:ea typeface="AppleSDGothicNeoB00" panose="02000503000000000000" pitchFamily="2" charset="-128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FD7E883-5526-4DE8-BD49-81C74197A7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4964" y="672668"/>
            <a:ext cx="6443274" cy="392863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0D96581-26E2-4720-9E8A-4372FF00FE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7161" y="2703524"/>
            <a:ext cx="6029647" cy="3638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1953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8E1E3BAD-AC40-4CAA-9D5E-B55FE9D8A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44251" y="6341604"/>
            <a:ext cx="2747749" cy="523220"/>
          </a:xfrm>
          <a:noFill/>
        </p:spPr>
        <p:txBody>
          <a:bodyPr>
            <a:normAutofit/>
          </a:bodyPr>
          <a:lstStyle/>
          <a:p>
            <a:pPr algn="r"/>
            <a:r>
              <a:rPr lang="en-US" altLang="ko-KR" sz="2400" spc="0" dirty="0">
                <a:ln w="3175">
                  <a:solidFill>
                    <a:schemeClr val="tx1"/>
                  </a:solidFill>
                </a:ln>
              </a:rPr>
              <a:t>GIS </a:t>
            </a:r>
            <a:r>
              <a:rPr lang="ko-KR" altLang="en-US" sz="2400" spc="0" dirty="0">
                <a:ln w="3175">
                  <a:solidFill>
                    <a:schemeClr val="tx1"/>
                  </a:solidFill>
                </a:ln>
              </a:rPr>
              <a:t>공간분석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1BC86AE-94F3-4547-B048-A74F3F87F8A6}"/>
              </a:ext>
            </a:extLst>
          </p:cNvPr>
          <p:cNvSpPr/>
          <p:nvPr/>
        </p:nvSpPr>
        <p:spPr>
          <a:xfrm>
            <a:off x="10527030" y="6130909"/>
            <a:ext cx="1664970" cy="3052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1400" dirty="0"/>
              <a:t>개요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BDB1B913-02D3-44B5-AB6E-44FF8C8AF232}"/>
              </a:ext>
            </a:extLst>
          </p:cNvPr>
          <p:cNvGrpSpPr/>
          <p:nvPr/>
        </p:nvGrpSpPr>
        <p:grpSpPr>
          <a:xfrm>
            <a:off x="1395085" y="2149339"/>
            <a:ext cx="9423040" cy="2937072"/>
            <a:chOff x="1650670" y="2090057"/>
            <a:chExt cx="9423040" cy="2937072"/>
          </a:xfrm>
        </p:grpSpPr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A301DF08-4714-4208-9F15-6A6F0B1D2479}"/>
                </a:ext>
              </a:extLst>
            </p:cNvPr>
            <p:cNvCxnSpPr>
              <a:cxnSpLocks/>
            </p:cNvCxnSpPr>
            <p:nvPr/>
          </p:nvCxnSpPr>
          <p:spPr>
            <a:xfrm>
              <a:off x="1650670" y="2090057"/>
              <a:ext cx="0" cy="282162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09616CC-4173-4E04-8C71-BEE05255F261}"/>
                </a:ext>
              </a:extLst>
            </p:cNvPr>
            <p:cNvSpPr txBox="1"/>
            <p:nvPr/>
          </p:nvSpPr>
          <p:spPr>
            <a:xfrm>
              <a:off x="1816926" y="2749339"/>
              <a:ext cx="925678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pc="-150" dirty="0">
                  <a:latin typeface="+mn-ea"/>
                </a:rPr>
                <a:t>:  </a:t>
              </a:r>
              <a:r>
                <a:rPr lang="ko-KR" altLang="en-US" spc="-150" dirty="0">
                  <a:latin typeface="+mn-ea"/>
                </a:rPr>
                <a:t>공간정보를 </a:t>
              </a:r>
              <a:r>
                <a:rPr lang="en-US" altLang="ko-KR" spc="-150" dirty="0">
                  <a:latin typeface="+mn-ea"/>
                </a:rPr>
                <a:t>Geocoding</a:t>
              </a:r>
              <a:r>
                <a:rPr lang="ko-KR" altLang="en-US" spc="-150" dirty="0">
                  <a:latin typeface="+mn-ea"/>
                </a:rPr>
                <a:t>을 통해 하나 이상의 레이어로 구성</a:t>
              </a:r>
              <a:r>
                <a:rPr lang="en-US" altLang="ko-KR" spc="-150" dirty="0">
                  <a:latin typeface="+mn-ea"/>
                </a:rPr>
                <a:t>/</a:t>
              </a:r>
              <a:r>
                <a:rPr lang="ko-KR" altLang="en-US" spc="-150" dirty="0">
                  <a:latin typeface="+mn-ea"/>
                </a:rPr>
                <a:t>처리하여 시각화 하는 방법</a:t>
              </a:r>
              <a:endParaRPr lang="en-US" altLang="ko-KR" spc="-150" dirty="0">
                <a:latin typeface="+mn-ea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03F3128-E364-4C3D-A407-6FA43B796964}"/>
                </a:ext>
              </a:extLst>
            </p:cNvPr>
            <p:cNvSpPr txBox="1"/>
            <p:nvPr/>
          </p:nvSpPr>
          <p:spPr>
            <a:xfrm>
              <a:off x="1816925" y="4103799"/>
              <a:ext cx="8807020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altLang="ko-KR" spc="-150" dirty="0"/>
                <a:t>GIS : Geographic</a:t>
              </a:r>
              <a:r>
                <a:rPr lang="ko-KR" altLang="en-US" spc="-150" dirty="0"/>
                <a:t> </a:t>
              </a:r>
              <a:r>
                <a:rPr lang="en-US" altLang="ko-KR" spc="-150" dirty="0"/>
                <a:t>Information</a:t>
              </a:r>
              <a:r>
                <a:rPr lang="ko-KR" altLang="en-US" spc="-150" dirty="0"/>
                <a:t> </a:t>
              </a:r>
              <a:r>
                <a:rPr lang="en-US" altLang="ko-KR" spc="-150" dirty="0"/>
                <a:t>System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ko-KR" altLang="en-US" spc="-150" dirty="0"/>
                <a:t>인간생활에 필요한 지리정보를 컴퓨터 데이터로 변환하여 효율적으로 활용하기 위한 정보시스템</a:t>
              </a:r>
              <a:endParaRPr lang="en-US" altLang="ko-KR" spc="-150" dirty="0"/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ko-KR" altLang="en-US" spc="-150" dirty="0"/>
                <a:t>지리적 위치를 갖고 있는 대상에 대한 위치자료와 속성자료를 통합</a:t>
              </a:r>
              <a:r>
                <a:rPr lang="en-US" altLang="ko-KR" spc="-150" dirty="0"/>
                <a:t>/</a:t>
              </a:r>
              <a:r>
                <a:rPr lang="ko-KR" altLang="en-US" spc="-150" dirty="0"/>
                <a:t>관리하여 정보를 제공</a:t>
              </a:r>
              <a:r>
                <a:rPr lang="en-US" altLang="ko-KR" spc="-150" dirty="0"/>
                <a:t>.</a:t>
              </a:r>
              <a:endParaRPr lang="ko-KR" altLang="en-US" spc="-150" dirty="0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F9342964-38C2-4DA9-954A-8F49825690CA}"/>
              </a:ext>
            </a:extLst>
          </p:cNvPr>
          <p:cNvSpPr txBox="1"/>
          <p:nvPr/>
        </p:nvSpPr>
        <p:spPr>
          <a:xfrm>
            <a:off x="1111576" y="1379898"/>
            <a:ext cx="925678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400" spc="-150" dirty="0">
                <a:latin typeface="+mn-ea"/>
              </a:rPr>
              <a:t>GIS</a:t>
            </a:r>
            <a:r>
              <a:rPr lang="ko-KR" altLang="en-US" sz="4400" spc="-150" dirty="0">
                <a:latin typeface="+mn-ea"/>
              </a:rPr>
              <a:t>기반 공간분석</a:t>
            </a:r>
            <a:endParaRPr lang="en-US" altLang="ko-KR" sz="4400" spc="-15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6295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03BB12A-C423-4C57-9D24-3DAF2FF55258}"/>
              </a:ext>
            </a:extLst>
          </p:cNvPr>
          <p:cNvSpPr txBox="1"/>
          <p:nvPr/>
        </p:nvSpPr>
        <p:spPr>
          <a:xfrm>
            <a:off x="2975295" y="2617365"/>
            <a:ext cx="624140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0" b="1" spc="-300" dirty="0"/>
              <a:t>감사합니다</a:t>
            </a:r>
            <a:r>
              <a:rPr lang="ko-KR" altLang="en-US" sz="8000" b="1" spc="-300" dirty="0">
                <a:sym typeface="Wingdings" panose="05000000000000000000" pitchFamily="2" charset="2"/>
              </a:rPr>
              <a:t>🤗</a:t>
            </a:r>
            <a:endParaRPr lang="ko-KR" altLang="en-US" sz="8000" b="1" spc="-300" dirty="0"/>
          </a:p>
        </p:txBody>
      </p:sp>
    </p:spTree>
    <p:extLst>
      <p:ext uri="{BB962C8B-B14F-4D97-AF65-F5344CB8AC3E}">
        <p14:creationId xmlns:p14="http://schemas.microsoft.com/office/powerpoint/2010/main" val="7957691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8E1E3BAD-AC40-4CAA-9D5E-B55FE9D8A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44251" y="6341604"/>
            <a:ext cx="2747749" cy="523220"/>
          </a:xfrm>
          <a:noFill/>
        </p:spPr>
        <p:txBody>
          <a:bodyPr>
            <a:normAutofit/>
          </a:bodyPr>
          <a:lstStyle/>
          <a:p>
            <a:pPr algn="r"/>
            <a:r>
              <a:rPr lang="en-US" altLang="ko-KR" sz="2400" spc="0" dirty="0">
                <a:ln w="3175">
                  <a:solidFill>
                    <a:schemeClr val="tx1"/>
                  </a:solidFill>
                </a:ln>
              </a:rPr>
              <a:t>GIS </a:t>
            </a:r>
            <a:r>
              <a:rPr lang="ko-KR" altLang="en-US" sz="2400" spc="0" dirty="0">
                <a:ln w="3175">
                  <a:solidFill>
                    <a:schemeClr val="tx1"/>
                  </a:solidFill>
                </a:ln>
              </a:rPr>
              <a:t>공간분석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1BC86AE-94F3-4547-B048-A74F3F87F8A6}"/>
              </a:ext>
            </a:extLst>
          </p:cNvPr>
          <p:cNvSpPr/>
          <p:nvPr/>
        </p:nvSpPr>
        <p:spPr>
          <a:xfrm>
            <a:off x="10527030" y="6130909"/>
            <a:ext cx="1664970" cy="3052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1400" dirty="0"/>
              <a:t>개요</a:t>
            </a:r>
          </a:p>
        </p:txBody>
      </p:sp>
      <p:pic>
        <p:nvPicPr>
          <p:cNvPr id="1026" name="Picture 2" descr="GIS를 활용한 성북구 공간현황 분석(민선5기 중점추진 과제연구 중 GIS 부분) - GIS 분석 에세이 - 주식회사 비즈GIS  (BIZ-GIS Inc.)">
            <a:extLst>
              <a:ext uri="{FF2B5EF4-FFF2-40B4-BE49-F238E27FC236}">
                <a16:creationId xmlns:a16="http://schemas.microsoft.com/office/drawing/2014/main" id="{4BE87AD8-C487-44AA-B8CB-39F8727D5E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755" y="423746"/>
            <a:ext cx="6585286" cy="4125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IS 활용 | 범죄예방디자인연구정보센터">
            <a:extLst>
              <a:ext uri="{FF2B5EF4-FFF2-40B4-BE49-F238E27FC236}">
                <a16:creationId xmlns:a16="http://schemas.microsoft.com/office/drawing/2014/main" id="{E2E675D7-B347-4845-9F0A-06B5250C89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358562"/>
            <a:ext cx="487680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90422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8E1E3BAD-AC40-4CAA-9D5E-B55FE9D8A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44251" y="6341604"/>
            <a:ext cx="2747749" cy="523220"/>
          </a:xfrm>
          <a:noFill/>
        </p:spPr>
        <p:txBody>
          <a:bodyPr>
            <a:normAutofit/>
          </a:bodyPr>
          <a:lstStyle/>
          <a:p>
            <a:pPr algn="r"/>
            <a:r>
              <a:rPr lang="en-US" altLang="ko-KR" sz="2400" spc="0" dirty="0">
                <a:ln w="3175">
                  <a:solidFill>
                    <a:schemeClr val="tx1"/>
                  </a:solidFill>
                </a:ln>
              </a:rPr>
              <a:t>GIS </a:t>
            </a:r>
            <a:r>
              <a:rPr lang="ko-KR" altLang="en-US" sz="2400" spc="0" dirty="0">
                <a:ln w="3175">
                  <a:solidFill>
                    <a:schemeClr val="tx1"/>
                  </a:solidFill>
                </a:ln>
              </a:rPr>
              <a:t>공간분석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1BC86AE-94F3-4547-B048-A74F3F87F8A6}"/>
              </a:ext>
            </a:extLst>
          </p:cNvPr>
          <p:cNvSpPr/>
          <p:nvPr/>
        </p:nvSpPr>
        <p:spPr>
          <a:xfrm>
            <a:off x="10527030" y="6130909"/>
            <a:ext cx="1664970" cy="3052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1400" dirty="0"/>
              <a:t>주요 기능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9342964-38C2-4DA9-954A-8F49825690CA}"/>
              </a:ext>
            </a:extLst>
          </p:cNvPr>
          <p:cNvSpPr txBox="1"/>
          <p:nvPr/>
        </p:nvSpPr>
        <p:spPr>
          <a:xfrm>
            <a:off x="953922" y="1726739"/>
            <a:ext cx="442212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spc="-300" dirty="0">
                <a:latin typeface="AppleSDGothicNeoB00" panose="02000503000000000000" pitchFamily="2" charset="-128"/>
                <a:ea typeface="AppleSDGothicNeoB00" panose="02000503000000000000" pitchFamily="2" charset="-128"/>
              </a:rPr>
              <a:t>✔ </a:t>
            </a:r>
            <a:r>
              <a:rPr lang="en-US" altLang="ko-KR" sz="3600" spc="-300" dirty="0">
                <a:latin typeface="AppleSDGothicNeoB00" panose="02000503000000000000" pitchFamily="2" charset="-128"/>
                <a:ea typeface="AppleSDGothicNeoB00" panose="02000503000000000000" pitchFamily="2" charset="-128"/>
              </a:rPr>
              <a:t>GIS </a:t>
            </a:r>
            <a:r>
              <a:rPr lang="ko-KR" altLang="en-US" sz="3600" spc="-300" dirty="0">
                <a:latin typeface="AppleSDGothicNeoB00" panose="02000503000000000000" pitchFamily="2" charset="-128"/>
                <a:ea typeface="AppleSDGothicNeoB00" panose="02000503000000000000" pitchFamily="2" charset="-128"/>
              </a:rPr>
              <a:t>주요 기능</a:t>
            </a:r>
            <a:endParaRPr lang="en-US" altLang="ko-KR" sz="3600" spc="-300" dirty="0">
              <a:latin typeface="AppleSDGothicNeoB00" panose="02000503000000000000" pitchFamily="2" charset="-128"/>
              <a:ea typeface="AppleSDGothicNeoB00" panose="02000503000000000000" pitchFamily="2" charset="-128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FE8F8C-8A8F-4D01-A960-1729CB664A9F}"/>
              </a:ext>
            </a:extLst>
          </p:cNvPr>
          <p:cNvSpPr txBox="1"/>
          <p:nvPr/>
        </p:nvSpPr>
        <p:spPr>
          <a:xfrm>
            <a:off x="1227573" y="2373070"/>
            <a:ext cx="10404687" cy="2550698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pc="-150" dirty="0">
                <a:latin typeface="+mn-ea"/>
              </a:rPr>
              <a:t>GIS</a:t>
            </a:r>
            <a:r>
              <a:rPr lang="ko-KR" altLang="en-US" spc="-150" dirty="0">
                <a:latin typeface="+mn-ea"/>
              </a:rPr>
              <a:t>는 모든 정보를 수치의 형태로 표현한다</a:t>
            </a:r>
            <a:r>
              <a:rPr lang="en-US" altLang="ko-KR" spc="-150" dirty="0">
                <a:latin typeface="+mn-ea"/>
              </a:rPr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pc="-150" dirty="0">
                <a:latin typeface="+mn-ea"/>
              </a:rPr>
              <a:t>모든 지리 정보가 수치데이터의 형태로 저장되어 사용자가 원하는 정보를 선택하여 필요한 형식으로 출력할 수 있다</a:t>
            </a:r>
            <a:r>
              <a:rPr lang="en-US" altLang="ko-KR" spc="-150" dirty="0">
                <a:latin typeface="+mn-ea"/>
              </a:rPr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pc="-150" dirty="0">
                <a:latin typeface="+mn-ea"/>
              </a:rPr>
              <a:t>다량의 자료를 컴퓨터 기반으로 구축하여 정보를 빠르게 검색할 수 있다</a:t>
            </a:r>
            <a:r>
              <a:rPr lang="en-US" altLang="ko-KR" spc="-150" dirty="0">
                <a:latin typeface="+mn-ea"/>
              </a:rPr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pc="-150" dirty="0">
                <a:latin typeface="+mn-ea"/>
              </a:rPr>
              <a:t>도형자료와 속성자료를 쉽게 결합시키고 통합 분석 환경을 제공한다</a:t>
            </a:r>
            <a:r>
              <a:rPr lang="en-US" altLang="ko-KR" spc="-150" dirty="0">
                <a:latin typeface="+mn-ea"/>
              </a:rPr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pc="-150" dirty="0">
                <a:latin typeface="+mn-ea"/>
              </a:rPr>
              <a:t>제공하는 공간분석의 수행과정을 통하여 다양한 계획이나 정책수립을 위한 시나리오 분석</a:t>
            </a:r>
            <a:r>
              <a:rPr lang="en-US" altLang="ko-KR" spc="-150" dirty="0">
                <a:latin typeface="+mn-ea"/>
              </a:rPr>
              <a:t>, </a:t>
            </a:r>
            <a:r>
              <a:rPr lang="ko-KR" altLang="en-US" spc="-150" dirty="0">
                <a:latin typeface="+mn-ea"/>
              </a:rPr>
              <a:t>의사결정 모형 운영</a:t>
            </a:r>
            <a:r>
              <a:rPr lang="en-US" altLang="ko-KR" spc="-150" dirty="0">
                <a:latin typeface="+mn-ea"/>
              </a:rPr>
              <a:t>,</a:t>
            </a:r>
            <a:br>
              <a:rPr lang="en-US" altLang="ko-KR" spc="-150" dirty="0">
                <a:latin typeface="+mn-ea"/>
              </a:rPr>
            </a:br>
            <a:r>
              <a:rPr lang="ko-KR" altLang="en-US" spc="-150" dirty="0">
                <a:latin typeface="+mn-ea"/>
              </a:rPr>
              <a:t>변화의 탐지 및 분석등에 활용한다</a:t>
            </a:r>
            <a:r>
              <a:rPr lang="en-US" altLang="ko-KR" spc="-150" dirty="0"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25803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8E1E3BAD-AC40-4CAA-9D5E-B55FE9D8A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44251" y="6341604"/>
            <a:ext cx="2747749" cy="523220"/>
          </a:xfrm>
          <a:noFill/>
        </p:spPr>
        <p:txBody>
          <a:bodyPr>
            <a:normAutofit/>
          </a:bodyPr>
          <a:lstStyle/>
          <a:p>
            <a:pPr algn="r"/>
            <a:r>
              <a:rPr lang="en-US" altLang="ko-KR" sz="2400" spc="0" dirty="0">
                <a:ln w="3175">
                  <a:solidFill>
                    <a:schemeClr val="tx1"/>
                  </a:solidFill>
                </a:ln>
              </a:rPr>
              <a:t>GIS </a:t>
            </a:r>
            <a:r>
              <a:rPr lang="ko-KR" altLang="en-US" sz="2400" spc="0" dirty="0">
                <a:ln w="3175">
                  <a:solidFill>
                    <a:schemeClr val="tx1"/>
                  </a:solidFill>
                </a:ln>
              </a:rPr>
              <a:t>공간분석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1BC86AE-94F3-4547-B048-A74F3F87F8A6}"/>
              </a:ext>
            </a:extLst>
          </p:cNvPr>
          <p:cNvSpPr/>
          <p:nvPr/>
        </p:nvSpPr>
        <p:spPr>
          <a:xfrm>
            <a:off x="10527030" y="6130909"/>
            <a:ext cx="1664970" cy="3052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1400" dirty="0"/>
              <a:t>활용 분야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9342964-38C2-4DA9-954A-8F49825690CA}"/>
              </a:ext>
            </a:extLst>
          </p:cNvPr>
          <p:cNvSpPr txBox="1"/>
          <p:nvPr/>
        </p:nvSpPr>
        <p:spPr>
          <a:xfrm>
            <a:off x="1210400" y="1592924"/>
            <a:ext cx="442212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spc="-300" dirty="0">
                <a:latin typeface="AppleSDGothicNeoB00" panose="02000503000000000000" pitchFamily="2" charset="-128"/>
                <a:ea typeface="AppleSDGothicNeoB00" panose="02000503000000000000" pitchFamily="2" charset="-128"/>
              </a:rPr>
              <a:t>✔ </a:t>
            </a:r>
            <a:r>
              <a:rPr lang="en-US" altLang="ko-KR" sz="3600" spc="-300" dirty="0">
                <a:latin typeface="AppleSDGothicNeoB00" panose="02000503000000000000" pitchFamily="2" charset="-128"/>
                <a:ea typeface="AppleSDGothicNeoB00" panose="02000503000000000000" pitchFamily="2" charset="-128"/>
              </a:rPr>
              <a:t>GIS </a:t>
            </a:r>
            <a:r>
              <a:rPr lang="ko-KR" altLang="en-US" sz="3600" spc="-300" dirty="0">
                <a:latin typeface="AppleSDGothicNeoB00" panose="02000503000000000000" pitchFamily="2" charset="-128"/>
                <a:ea typeface="AppleSDGothicNeoB00" panose="02000503000000000000" pitchFamily="2" charset="-128"/>
              </a:rPr>
              <a:t>활용분야</a:t>
            </a:r>
            <a:endParaRPr lang="en-US" altLang="ko-KR" sz="3600" spc="-300" dirty="0">
              <a:latin typeface="AppleSDGothicNeoB00" panose="02000503000000000000" pitchFamily="2" charset="-128"/>
              <a:ea typeface="AppleSDGothicNeoB00" panose="02000503000000000000" pitchFamily="2" charset="-128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FE8F8C-8A8F-4D01-A960-1729CB664A9F}"/>
              </a:ext>
            </a:extLst>
          </p:cNvPr>
          <p:cNvSpPr txBox="1"/>
          <p:nvPr/>
        </p:nvSpPr>
        <p:spPr>
          <a:xfrm>
            <a:off x="1899210" y="2239255"/>
            <a:ext cx="4660271" cy="2550698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latin typeface="+mn-ea"/>
              </a:rPr>
              <a:t>토지 정보 시스템</a:t>
            </a:r>
            <a:endParaRPr lang="en-US" altLang="ko-KR" spc="-15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latin typeface="+mn-ea"/>
              </a:rPr>
              <a:t>도시 정보 시스템</a:t>
            </a:r>
            <a:endParaRPr lang="en-US" altLang="ko-KR" spc="-15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latin typeface="+mn-ea"/>
              </a:rPr>
              <a:t>도면 자동화 및 시설물 관리 시스템</a:t>
            </a:r>
            <a:endParaRPr lang="en-US" altLang="ko-KR" spc="-15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latin typeface="+mn-ea"/>
              </a:rPr>
              <a:t>교통 정보 시스템</a:t>
            </a:r>
            <a:endParaRPr lang="en-US" altLang="ko-KR" spc="-15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latin typeface="+mn-ea"/>
              </a:rPr>
              <a:t>환경 정보 시스템</a:t>
            </a:r>
            <a:endParaRPr lang="en-US" altLang="ko-KR" spc="-15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latin typeface="+mn-ea"/>
              </a:rPr>
              <a:t>국방 정보 시스템 등등 다양하게 활용 </a:t>
            </a:r>
            <a:endParaRPr lang="en-US" altLang="ko-KR" spc="-15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2819256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8E1E3BAD-AC40-4CAA-9D5E-B55FE9D8A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44251" y="6341604"/>
            <a:ext cx="2747749" cy="523220"/>
          </a:xfrm>
          <a:noFill/>
        </p:spPr>
        <p:txBody>
          <a:bodyPr>
            <a:normAutofit/>
          </a:bodyPr>
          <a:lstStyle/>
          <a:p>
            <a:pPr algn="r"/>
            <a:r>
              <a:rPr lang="en-US" altLang="ko-KR" sz="2400" spc="0" dirty="0">
                <a:ln w="3175">
                  <a:solidFill>
                    <a:schemeClr val="tx1"/>
                  </a:solidFill>
                </a:ln>
              </a:rPr>
              <a:t>GIS </a:t>
            </a:r>
            <a:r>
              <a:rPr lang="ko-KR" altLang="en-US" sz="2400" spc="0" dirty="0">
                <a:ln w="3175">
                  <a:solidFill>
                    <a:schemeClr val="tx1"/>
                  </a:solidFill>
                </a:ln>
              </a:rPr>
              <a:t>공간분석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1BC86AE-94F3-4547-B048-A74F3F87F8A6}"/>
              </a:ext>
            </a:extLst>
          </p:cNvPr>
          <p:cNvSpPr/>
          <p:nvPr/>
        </p:nvSpPr>
        <p:spPr>
          <a:xfrm>
            <a:off x="10527030" y="6130909"/>
            <a:ext cx="1664970" cy="3052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1400" dirty="0"/>
              <a:t>공간분석방법론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9342964-38C2-4DA9-954A-8F49825690CA}"/>
              </a:ext>
            </a:extLst>
          </p:cNvPr>
          <p:cNvSpPr txBox="1"/>
          <p:nvPr/>
        </p:nvSpPr>
        <p:spPr>
          <a:xfrm>
            <a:off x="362908" y="433197"/>
            <a:ext cx="506773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spc="-300" dirty="0">
                <a:latin typeface="AppleSDGothicNeoB00" panose="02000503000000000000" pitchFamily="2" charset="-128"/>
                <a:ea typeface="AppleSDGothicNeoB00" panose="02000503000000000000" pitchFamily="2" charset="-128"/>
              </a:rPr>
              <a:t>✔ </a:t>
            </a:r>
            <a:r>
              <a:rPr lang="en-US" altLang="ko-KR" sz="2400" spc="-300" dirty="0">
                <a:latin typeface="AppleSDGothicNeoB00" panose="02000503000000000000" pitchFamily="2" charset="-128"/>
                <a:ea typeface="AppleSDGothicNeoB00" panose="02000503000000000000" pitchFamily="2" charset="-128"/>
              </a:rPr>
              <a:t>GIS</a:t>
            </a:r>
            <a:r>
              <a:rPr lang="ko-KR" altLang="en-US" sz="2400" spc="-300" dirty="0">
                <a:latin typeface="AppleSDGothicNeoB00" panose="02000503000000000000" pitchFamily="2" charset="-128"/>
                <a:ea typeface="AppleSDGothicNeoB00" panose="02000503000000000000" pitchFamily="2" charset="-128"/>
              </a:rPr>
              <a:t>기반 공간분석방법론</a:t>
            </a:r>
            <a:endParaRPr lang="en-US" altLang="ko-KR" sz="2400" spc="-300" dirty="0">
              <a:latin typeface="AppleSDGothicNeoB00" panose="02000503000000000000" pitchFamily="2" charset="-128"/>
              <a:ea typeface="AppleSDGothicNeoB00" panose="02000503000000000000" pitchFamily="2" charset="-128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87E77EE-0734-41BF-87FF-6B9CAC3E08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3332" y="1013377"/>
            <a:ext cx="8725336" cy="511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3994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8E1E3BAD-AC40-4CAA-9D5E-B55FE9D8A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44251" y="6341604"/>
            <a:ext cx="2747749" cy="523220"/>
          </a:xfrm>
          <a:noFill/>
        </p:spPr>
        <p:txBody>
          <a:bodyPr>
            <a:normAutofit/>
          </a:bodyPr>
          <a:lstStyle/>
          <a:p>
            <a:pPr algn="r"/>
            <a:r>
              <a:rPr lang="en-US" altLang="ko-KR" sz="2400" spc="0" dirty="0">
                <a:ln w="3175">
                  <a:solidFill>
                    <a:schemeClr val="tx1"/>
                  </a:solidFill>
                </a:ln>
              </a:rPr>
              <a:t>GIS </a:t>
            </a:r>
            <a:r>
              <a:rPr lang="ko-KR" altLang="en-US" sz="2400" spc="0" dirty="0">
                <a:ln w="3175">
                  <a:solidFill>
                    <a:schemeClr val="tx1"/>
                  </a:solidFill>
                </a:ln>
              </a:rPr>
              <a:t>공간분석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1BC86AE-94F3-4547-B048-A74F3F87F8A6}"/>
              </a:ext>
            </a:extLst>
          </p:cNvPr>
          <p:cNvSpPr/>
          <p:nvPr/>
        </p:nvSpPr>
        <p:spPr>
          <a:xfrm>
            <a:off x="10527030" y="6130909"/>
            <a:ext cx="1664970" cy="3052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1400" dirty="0"/>
              <a:t>공간분석방법론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9342964-38C2-4DA9-954A-8F49825690CA}"/>
              </a:ext>
            </a:extLst>
          </p:cNvPr>
          <p:cNvSpPr txBox="1"/>
          <p:nvPr/>
        </p:nvSpPr>
        <p:spPr>
          <a:xfrm>
            <a:off x="362908" y="433197"/>
            <a:ext cx="506773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spc="-300" dirty="0">
                <a:latin typeface="AppleSDGothicNeoB00" panose="02000503000000000000" pitchFamily="2" charset="-128"/>
                <a:ea typeface="AppleSDGothicNeoB00" panose="02000503000000000000" pitchFamily="2" charset="-128"/>
              </a:rPr>
              <a:t>✔ </a:t>
            </a:r>
            <a:r>
              <a:rPr lang="en-US" altLang="ko-KR" sz="2400" spc="-300" dirty="0">
                <a:latin typeface="AppleSDGothicNeoB00" panose="02000503000000000000" pitchFamily="2" charset="-128"/>
                <a:ea typeface="AppleSDGothicNeoB00" panose="02000503000000000000" pitchFamily="2" charset="-128"/>
              </a:rPr>
              <a:t>GIS</a:t>
            </a:r>
            <a:r>
              <a:rPr lang="ko-KR" altLang="en-US" sz="2400" spc="-300" dirty="0">
                <a:latin typeface="AppleSDGothicNeoB00" panose="02000503000000000000" pitchFamily="2" charset="-128"/>
                <a:ea typeface="AppleSDGothicNeoB00" panose="02000503000000000000" pitchFamily="2" charset="-128"/>
              </a:rPr>
              <a:t>기반 공간분석방법론</a:t>
            </a:r>
            <a:endParaRPr lang="en-US" altLang="ko-KR" sz="2400" spc="-300" dirty="0">
              <a:latin typeface="AppleSDGothicNeoB00" panose="02000503000000000000" pitchFamily="2" charset="-128"/>
              <a:ea typeface="AppleSDGothicNeoB00" panose="02000503000000000000" pitchFamily="2" charset="-128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87E77EE-0734-41BF-87FF-6B9CAC3E08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3332" y="1013377"/>
            <a:ext cx="8725336" cy="511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3815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8E1E3BAD-AC40-4CAA-9D5E-B55FE9D8A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44251" y="6341604"/>
            <a:ext cx="2747749" cy="523220"/>
          </a:xfrm>
          <a:noFill/>
        </p:spPr>
        <p:txBody>
          <a:bodyPr>
            <a:normAutofit/>
          </a:bodyPr>
          <a:lstStyle/>
          <a:p>
            <a:pPr algn="r"/>
            <a:r>
              <a:rPr lang="en-US" altLang="ko-KR" sz="2400" spc="0" dirty="0">
                <a:ln w="3175">
                  <a:solidFill>
                    <a:schemeClr val="tx1"/>
                  </a:solidFill>
                </a:ln>
              </a:rPr>
              <a:t>GIS </a:t>
            </a:r>
            <a:r>
              <a:rPr lang="ko-KR" altLang="en-US" sz="2400" spc="0" dirty="0">
                <a:ln w="3175">
                  <a:solidFill>
                    <a:schemeClr val="tx1"/>
                  </a:solidFill>
                </a:ln>
              </a:rPr>
              <a:t>공간분석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1BC86AE-94F3-4547-B048-A74F3F87F8A6}"/>
              </a:ext>
            </a:extLst>
          </p:cNvPr>
          <p:cNvSpPr/>
          <p:nvPr/>
        </p:nvSpPr>
        <p:spPr>
          <a:xfrm>
            <a:off x="10527030" y="6130909"/>
            <a:ext cx="1664970" cy="3052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1400" dirty="0"/>
              <a:t>공간데이터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9342964-38C2-4DA9-954A-8F49825690CA}"/>
              </a:ext>
            </a:extLst>
          </p:cNvPr>
          <p:cNvSpPr txBox="1"/>
          <p:nvPr/>
        </p:nvSpPr>
        <p:spPr>
          <a:xfrm>
            <a:off x="362908" y="433197"/>
            <a:ext cx="506773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spc="-300" dirty="0">
                <a:latin typeface="AppleSDGothicNeoB00" panose="02000503000000000000" pitchFamily="2" charset="-128"/>
                <a:ea typeface="AppleSDGothicNeoB00" panose="02000503000000000000" pitchFamily="2" charset="-128"/>
              </a:rPr>
              <a:t>✔공간 데이터</a:t>
            </a:r>
            <a:endParaRPr lang="en-US" altLang="ko-KR" sz="2400" spc="-300" dirty="0">
              <a:latin typeface="AppleSDGothicNeoB00" panose="02000503000000000000" pitchFamily="2" charset="-128"/>
              <a:ea typeface="AppleSDGothicNeoB00" panose="02000503000000000000" pitchFamily="2" charset="-128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CC7CFE95-E700-4232-881E-8E6581952639}"/>
              </a:ext>
            </a:extLst>
          </p:cNvPr>
          <p:cNvGrpSpPr/>
          <p:nvPr/>
        </p:nvGrpSpPr>
        <p:grpSpPr>
          <a:xfrm>
            <a:off x="1468030" y="1728439"/>
            <a:ext cx="4627970" cy="3633207"/>
            <a:chOff x="1972720" y="1728439"/>
            <a:chExt cx="4627970" cy="3633207"/>
          </a:xfrm>
        </p:grpSpPr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6DB17DF2-45BD-467F-BBB6-2762A8BCC6E5}"/>
                </a:ext>
              </a:extLst>
            </p:cNvPr>
            <p:cNvSpPr/>
            <p:nvPr/>
          </p:nvSpPr>
          <p:spPr>
            <a:xfrm>
              <a:off x="2690329" y="1728439"/>
              <a:ext cx="2843561" cy="2230244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4800" dirty="0"/>
                <a:t>Vector</a:t>
              </a:r>
              <a:endParaRPr lang="ko-KR" altLang="en-US" sz="4800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50D6568-4383-4787-8FC9-61DF678351AE}"/>
                </a:ext>
              </a:extLst>
            </p:cNvPr>
            <p:cNvSpPr txBox="1"/>
            <p:nvPr/>
          </p:nvSpPr>
          <p:spPr>
            <a:xfrm>
              <a:off x="1972720" y="4222873"/>
              <a:ext cx="4627970" cy="1138773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marL="342900" indent="-342900">
                <a:buFont typeface="Wingdings" panose="05000000000000000000" pitchFamily="2" charset="2"/>
                <a:buChar char="§"/>
              </a:pPr>
              <a:r>
                <a:rPr lang="ko-KR" altLang="en-US" spc="-150" dirty="0">
                  <a:latin typeface="+mn-ea"/>
                </a:rPr>
                <a:t>점</a:t>
              </a:r>
              <a:r>
                <a:rPr lang="en-US" altLang="ko-KR" spc="-150" dirty="0">
                  <a:latin typeface="+mn-ea"/>
                </a:rPr>
                <a:t>, </a:t>
              </a:r>
              <a:r>
                <a:rPr lang="ko-KR" altLang="en-US" spc="-150" dirty="0">
                  <a:latin typeface="+mn-ea"/>
                </a:rPr>
                <a:t>선</a:t>
              </a:r>
              <a:r>
                <a:rPr lang="en-US" altLang="ko-KR" spc="-150" dirty="0">
                  <a:latin typeface="+mn-ea"/>
                </a:rPr>
                <a:t>, </a:t>
              </a:r>
              <a:r>
                <a:rPr lang="ko-KR" altLang="en-US" spc="-150" dirty="0">
                  <a:latin typeface="+mn-ea"/>
                </a:rPr>
                <a:t>면</a:t>
              </a:r>
              <a:endParaRPr lang="en-US" altLang="ko-KR" spc="-150" dirty="0">
                <a:latin typeface="+mn-ea"/>
              </a:endParaRPr>
            </a:p>
            <a:p>
              <a:pPr marL="342900" indent="-342900">
                <a:buFont typeface="Wingdings" panose="05000000000000000000" pitchFamily="2" charset="2"/>
                <a:buChar char="§"/>
              </a:pPr>
              <a:r>
                <a:rPr lang="ko-KR" altLang="en-US" spc="-150" dirty="0">
                  <a:latin typeface="+mn-ea"/>
                </a:rPr>
                <a:t>실세계를 점과 </a:t>
              </a:r>
              <a:r>
                <a:rPr lang="ko-KR" altLang="en-US" spc="-150" dirty="0" err="1">
                  <a:latin typeface="+mn-ea"/>
                </a:rPr>
                <a:t>베지에</a:t>
              </a:r>
              <a:r>
                <a:rPr lang="ko-KR" altLang="en-US" spc="-150" dirty="0">
                  <a:latin typeface="+mn-ea"/>
                </a:rPr>
                <a:t> 곡선을 이용해서</a:t>
              </a:r>
              <a:br>
                <a:rPr lang="en-US" altLang="ko-KR" spc="-150" dirty="0">
                  <a:latin typeface="+mn-ea"/>
                </a:rPr>
              </a:br>
              <a:r>
                <a:rPr lang="ko-KR" altLang="en-US" spc="-150" dirty="0">
                  <a:latin typeface="+mn-ea"/>
                </a:rPr>
                <a:t>테두리와 내부를 </a:t>
              </a:r>
              <a:r>
                <a:rPr lang="ko-KR" altLang="en-US" spc="-150" dirty="0" err="1">
                  <a:latin typeface="+mn-ea"/>
                </a:rPr>
                <a:t>채워만든</a:t>
              </a:r>
              <a:r>
                <a:rPr lang="ko-KR" altLang="en-US" spc="-150" dirty="0">
                  <a:latin typeface="+mn-ea"/>
                </a:rPr>
                <a:t> 자료</a:t>
              </a:r>
              <a:endParaRPr lang="en-US" altLang="ko-KR" spc="-150" dirty="0">
                <a:latin typeface="+mn-ea"/>
              </a:endParaRPr>
            </a:p>
            <a:p>
              <a:r>
                <a:rPr lang="ko-KR" altLang="en-US" sz="1400" spc="-150" dirty="0" err="1">
                  <a:latin typeface="+mn-ea"/>
                </a:rPr>
                <a:t>베지에</a:t>
              </a:r>
              <a:r>
                <a:rPr lang="ko-KR" altLang="en-US" sz="1400" spc="-150" dirty="0">
                  <a:latin typeface="+mn-ea"/>
                </a:rPr>
                <a:t> 곡선 </a:t>
              </a:r>
              <a:r>
                <a:rPr lang="en-US" altLang="ko-KR" sz="1400" spc="-150" dirty="0">
                  <a:latin typeface="+mn-ea"/>
                </a:rPr>
                <a:t>: </a:t>
              </a:r>
              <a:r>
                <a:rPr lang="ko-KR" altLang="en-US" sz="1400" spc="-150" dirty="0">
                  <a:latin typeface="+mn-ea"/>
                </a:rPr>
                <a:t>특정 점이 그리는 궤적을 이용해 곡선을 그려내는 방법</a:t>
              </a:r>
              <a:endParaRPr lang="en-US" altLang="ko-KR" sz="1400" spc="-150" dirty="0">
                <a:latin typeface="+mn-ea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9E5DB547-A8B6-4368-83EF-987329115743}"/>
              </a:ext>
            </a:extLst>
          </p:cNvPr>
          <p:cNvGrpSpPr/>
          <p:nvPr/>
        </p:nvGrpSpPr>
        <p:grpSpPr>
          <a:xfrm>
            <a:off x="6524691" y="1728439"/>
            <a:ext cx="4627970" cy="3140765"/>
            <a:chOff x="6190155" y="1728439"/>
            <a:chExt cx="4627970" cy="3140765"/>
          </a:xfrm>
        </p:grpSpPr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AECE1712-8109-4762-BB2D-0F28AB725E8C}"/>
                </a:ext>
              </a:extLst>
            </p:cNvPr>
            <p:cNvSpPr/>
            <p:nvPr/>
          </p:nvSpPr>
          <p:spPr>
            <a:xfrm>
              <a:off x="6600690" y="1728439"/>
              <a:ext cx="2843561" cy="2230244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4800" dirty="0"/>
                <a:t>Raster</a:t>
              </a:r>
              <a:endParaRPr lang="ko-KR" altLang="en-US" sz="4800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43D750B-19D1-4085-A170-6245B7C94A85}"/>
                </a:ext>
              </a:extLst>
            </p:cNvPr>
            <p:cNvSpPr txBox="1"/>
            <p:nvPr/>
          </p:nvSpPr>
          <p:spPr>
            <a:xfrm>
              <a:off x="6190155" y="4222873"/>
              <a:ext cx="4627970" cy="646331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marL="342900" indent="-342900">
                <a:buFont typeface="Wingdings" panose="05000000000000000000" pitchFamily="2" charset="2"/>
                <a:buChar char="§"/>
              </a:pPr>
              <a:r>
                <a:rPr lang="ko-KR" altLang="en-US" spc="-150" dirty="0">
                  <a:latin typeface="+mn-ea"/>
                </a:rPr>
                <a:t>픽셀</a:t>
              </a:r>
              <a:endParaRPr lang="en-US" altLang="ko-KR" spc="-150" dirty="0">
                <a:latin typeface="+mn-ea"/>
              </a:endParaRPr>
            </a:p>
            <a:p>
              <a:pPr marL="342900" indent="-342900">
                <a:buFont typeface="Wingdings" panose="05000000000000000000" pitchFamily="2" charset="2"/>
                <a:buChar char="§"/>
              </a:pPr>
              <a:r>
                <a:rPr lang="ko-KR" altLang="en-US" spc="-150" dirty="0">
                  <a:latin typeface="+mn-ea"/>
                </a:rPr>
                <a:t>실세계를 열과 행으로 배치된 픽셀들의 배열로 구성</a:t>
              </a:r>
              <a:endParaRPr lang="en-US" altLang="ko-KR" spc="-150" dirty="0"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765236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4">
      <a:majorFont>
        <a:latin typeface="AppleSDGothicNeoM00"/>
        <a:ea typeface="AppleSDGothicNeoM00"/>
        <a:cs typeface=""/>
      </a:majorFont>
      <a:minorFont>
        <a:latin typeface="AppleSDGothicNeoM00"/>
        <a:ea typeface="AppleSDGothicNeoM00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6110</TotalTime>
  <Words>593</Words>
  <Application>Microsoft Office PowerPoint</Application>
  <PresentationFormat>와이드스크린</PresentationFormat>
  <Paragraphs>165</Paragraphs>
  <Slides>30</Slides>
  <Notes>30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7" baseType="lpstr">
      <vt:lpstr>AppleSDGothicNeoM00</vt:lpstr>
      <vt:lpstr>AppleSDGothicNeoB00</vt:lpstr>
      <vt:lpstr>Arial</vt:lpstr>
      <vt:lpstr>HY견고딕</vt:lpstr>
      <vt:lpstr>Wingdings</vt:lpstr>
      <vt:lpstr>맑은 고딕</vt:lpstr>
      <vt:lpstr>Office 테마</vt:lpstr>
      <vt:lpstr>SSL 세미나 GIS기반 공간분석</vt:lpstr>
      <vt:lpstr>INDEX</vt:lpstr>
      <vt:lpstr>GIS 공간분석</vt:lpstr>
      <vt:lpstr>GIS 공간분석</vt:lpstr>
      <vt:lpstr>GIS 공간분석</vt:lpstr>
      <vt:lpstr>GIS 공간분석</vt:lpstr>
      <vt:lpstr>GIS 공간분석</vt:lpstr>
      <vt:lpstr>GIS 공간분석</vt:lpstr>
      <vt:lpstr>GIS 공간분석</vt:lpstr>
      <vt:lpstr>GIS 공간분석</vt:lpstr>
      <vt:lpstr>GIS 공간분석</vt:lpstr>
      <vt:lpstr>Q-GIS</vt:lpstr>
      <vt:lpstr>Q-GIS</vt:lpstr>
      <vt:lpstr>Q-GIS</vt:lpstr>
      <vt:lpstr>Q-GIS</vt:lpstr>
      <vt:lpstr>Q-GIS</vt:lpstr>
      <vt:lpstr>Q-GIS</vt:lpstr>
      <vt:lpstr>Q-GIS</vt:lpstr>
      <vt:lpstr>Q-GIS</vt:lpstr>
      <vt:lpstr>Q-GIS</vt:lpstr>
      <vt:lpstr>Q-GIS</vt:lpstr>
      <vt:lpstr>Q-GIS</vt:lpstr>
      <vt:lpstr>folium</vt:lpstr>
      <vt:lpstr>folium</vt:lpstr>
      <vt:lpstr>folium</vt:lpstr>
      <vt:lpstr>folium</vt:lpstr>
      <vt:lpstr>folium</vt:lpstr>
      <vt:lpstr>folium</vt:lpstr>
      <vt:lpstr>folium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SSL 세미나 STACK</dc:title>
  <dc:creator>염 정아</dc:creator>
  <cp:lastModifiedBy>bigdata01114</cp:lastModifiedBy>
  <cp:revision>397</cp:revision>
  <cp:lastPrinted>2020-01-14T04:42:14Z</cp:lastPrinted>
  <dcterms:created xsi:type="dcterms:W3CDTF">2020-01-13T07:29:28Z</dcterms:created>
  <dcterms:modified xsi:type="dcterms:W3CDTF">2021-07-21T10:01:22Z</dcterms:modified>
</cp:coreProperties>
</file>